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sldIdLst>
    <p:sldId id="256" r:id="rId2"/>
    <p:sldId id="257" r:id="rId3"/>
    <p:sldId id="333" r:id="rId4"/>
    <p:sldId id="334" r:id="rId5"/>
    <p:sldId id="275" r:id="rId6"/>
    <p:sldId id="289" r:id="rId7"/>
    <p:sldId id="288" r:id="rId8"/>
    <p:sldId id="291" r:id="rId9"/>
    <p:sldId id="290" r:id="rId10"/>
    <p:sldId id="332" r:id="rId11"/>
    <p:sldId id="331" r:id="rId12"/>
    <p:sldId id="330" r:id="rId13"/>
    <p:sldId id="329" r:id="rId14"/>
    <p:sldId id="292" r:id="rId15"/>
    <p:sldId id="294" r:id="rId16"/>
    <p:sldId id="360" r:id="rId17"/>
    <p:sldId id="361" r:id="rId18"/>
    <p:sldId id="362" r:id="rId19"/>
    <p:sldId id="363" r:id="rId20"/>
    <p:sldId id="364" r:id="rId21"/>
    <p:sldId id="365" r:id="rId22"/>
    <p:sldId id="366" r:id="rId23"/>
    <p:sldId id="293" r:id="rId24"/>
    <p:sldId id="266" r:id="rId25"/>
    <p:sldId id="268" r:id="rId26"/>
    <p:sldId id="269" r:id="rId27"/>
    <p:sldId id="314" r:id="rId28"/>
    <p:sldId id="315" r:id="rId29"/>
    <p:sldId id="316" r:id="rId30"/>
    <p:sldId id="317" r:id="rId31"/>
    <p:sldId id="318" r:id="rId32"/>
    <p:sldId id="322" r:id="rId33"/>
    <p:sldId id="321" r:id="rId34"/>
    <p:sldId id="320" r:id="rId35"/>
    <p:sldId id="319" r:id="rId36"/>
    <p:sldId id="323" r:id="rId37"/>
    <p:sldId id="326" r:id="rId38"/>
    <p:sldId id="325" r:id="rId39"/>
    <p:sldId id="324" r:id="rId40"/>
    <p:sldId id="335" r:id="rId41"/>
    <p:sldId id="336" r:id="rId42"/>
    <p:sldId id="337" r:id="rId43"/>
    <p:sldId id="338" r:id="rId44"/>
    <p:sldId id="339" r:id="rId45"/>
    <p:sldId id="350" r:id="rId46"/>
    <p:sldId id="351" r:id="rId47"/>
    <p:sldId id="352" r:id="rId48"/>
    <p:sldId id="353" r:id="rId49"/>
    <p:sldId id="354" r:id="rId50"/>
    <p:sldId id="355" r:id="rId51"/>
    <p:sldId id="356" r:id="rId52"/>
    <p:sldId id="357" r:id="rId53"/>
    <p:sldId id="358" r:id="rId54"/>
    <p:sldId id="359" r:id="rId55"/>
    <p:sldId id="270" r:id="rId56"/>
    <p:sldId id="272" r:id="rId57"/>
    <p:sldId id="295" r:id="rId58"/>
    <p:sldId id="296" r:id="rId59"/>
    <p:sldId id="297" r:id="rId60"/>
    <p:sldId id="298" r:id="rId61"/>
    <p:sldId id="299" r:id="rId62"/>
    <p:sldId id="304" r:id="rId63"/>
    <p:sldId id="307" r:id="rId64"/>
    <p:sldId id="308" r:id="rId65"/>
    <p:sldId id="309" r:id="rId66"/>
    <p:sldId id="310" r:id="rId67"/>
    <p:sldId id="340" r:id="rId68"/>
    <p:sldId id="311" r:id="rId69"/>
    <p:sldId id="312" r:id="rId70"/>
    <p:sldId id="305" r:id="rId71"/>
    <p:sldId id="313" r:id="rId72"/>
    <p:sldId id="300" r:id="rId73"/>
    <p:sldId id="341" r:id="rId74"/>
    <p:sldId id="274" r:id="rId75"/>
    <p:sldId id="343" r:id="rId76"/>
    <p:sldId id="302" r:id="rId77"/>
    <p:sldId id="345" r:id="rId78"/>
    <p:sldId id="342" r:id="rId79"/>
    <p:sldId id="344" r:id="rId8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88"/>
    <p:restoredTop sz="94529" autoAdjust="0"/>
  </p:normalViewPr>
  <p:slideViewPr>
    <p:cSldViewPr>
      <p:cViewPr>
        <p:scale>
          <a:sx n="78" d="100"/>
          <a:sy n="78" d="100"/>
        </p:scale>
        <p:origin x="-1830" y="-89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25B509-277A-284B-8210-200CBD36954C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4268D8-3C28-0245-B0E2-D7CAF2E39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481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268D8-3C28-0245-B0E2-D7CAF2E39624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79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F20CD-EF12-40C1-81E9-BF2DA026C0E7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C30BA-A027-4D9E-8142-A0C3CB45F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323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F20CD-EF12-40C1-81E9-BF2DA026C0E7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C30BA-A027-4D9E-8142-A0C3CB45F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078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F20CD-EF12-40C1-81E9-BF2DA026C0E7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C30BA-A027-4D9E-8142-A0C3CB45F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210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F20CD-EF12-40C1-81E9-BF2DA026C0E7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C30BA-A027-4D9E-8142-A0C3CB45F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309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F20CD-EF12-40C1-81E9-BF2DA026C0E7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C30BA-A027-4D9E-8142-A0C3CB45F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623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F20CD-EF12-40C1-81E9-BF2DA026C0E7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C30BA-A027-4D9E-8142-A0C3CB45F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22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F20CD-EF12-40C1-81E9-BF2DA026C0E7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C30BA-A027-4D9E-8142-A0C3CB45F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60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F20CD-EF12-40C1-81E9-BF2DA026C0E7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C30BA-A027-4D9E-8142-A0C3CB45F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576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F20CD-EF12-40C1-81E9-BF2DA026C0E7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C30BA-A027-4D9E-8142-A0C3CB45F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862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F20CD-EF12-40C1-81E9-BF2DA026C0E7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C30BA-A027-4D9E-8142-A0C3CB45F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386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F20CD-EF12-40C1-81E9-BF2DA026C0E7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C30BA-A027-4D9E-8142-A0C3CB45F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248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F20CD-EF12-40C1-81E9-BF2DA026C0E7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C30BA-A027-4D9E-8142-A0C3CB45F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751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jpeg"/><Relationship Id="rId5" Type="http://schemas.openxmlformats.org/officeDocument/2006/relationships/image" Target="../media/image2.png"/><Relationship Id="rId4" Type="http://schemas.openxmlformats.org/officeDocument/2006/relationships/image" Target="../media/image4.jpeg"/><Relationship Id="rId9" Type="http://schemas.openxmlformats.org/officeDocument/2006/relationships/image" Target="../media/image1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1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1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8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5" name="Round Diagonal Corner Rectangle 4"/>
          <p:cNvSpPr/>
          <p:nvPr/>
        </p:nvSpPr>
        <p:spPr>
          <a:xfrm>
            <a:off x="302684" y="342900"/>
            <a:ext cx="8536517" cy="4229100"/>
          </a:xfrm>
          <a:prstGeom prst="round2DiagRect">
            <a:avLst/>
          </a:prstGeom>
          <a:solidFill>
            <a:schemeClr val="bg1">
              <a:lumMod val="95000"/>
              <a:alpha val="94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017" y="83802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WELCOME</a:t>
            </a:r>
            <a:endParaRPr lang="en-US" sz="7200" spc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5509" y="2420600"/>
            <a:ext cx="91495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pc="300" dirty="0">
                <a:latin typeface="Chaparral Pro" pitchFamily="18" charset="0"/>
              </a:rPr>
              <a:t>30</a:t>
            </a:r>
            <a:r>
              <a:rPr lang="en-US" sz="4400" spc="300" baseline="30000" dirty="0">
                <a:latin typeface="Chaparral Pro" pitchFamily="18" charset="0"/>
              </a:rPr>
              <a:t>th</a:t>
            </a:r>
            <a:r>
              <a:rPr lang="en-US" sz="4400" spc="300" dirty="0">
                <a:latin typeface="Chaparral Pro" pitchFamily="18" charset="0"/>
              </a:rPr>
              <a:t> Annual </a:t>
            </a:r>
          </a:p>
          <a:p>
            <a:pPr algn="ctr"/>
            <a:r>
              <a:rPr lang="en-US" sz="4400" spc="300" dirty="0">
                <a:latin typeface="Chaparral Pro" pitchFamily="18" charset="0"/>
              </a:rPr>
              <a:t>Convention &amp; Trade Show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3624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10099" y="1279088"/>
            <a:ext cx="91540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Britannic Bold" panose="020B0903060703020204" pitchFamily="34" charset="0"/>
              </a:rPr>
              <a:t>3. What should I look at first to figure out if it’s something I want to buy?</a:t>
            </a:r>
            <a:endParaRPr lang="en-US" sz="5400" b="1" dirty="0">
              <a:latin typeface="Britannic Bold" panose="020B0903060703020204"/>
            </a:endParaRPr>
          </a:p>
        </p:txBody>
      </p:sp>
    </p:spTree>
    <p:extLst>
      <p:ext uri="{BB962C8B-B14F-4D97-AF65-F5344CB8AC3E}">
        <p14:creationId xmlns:p14="http://schemas.microsoft.com/office/powerpoint/2010/main" val="350126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1279088"/>
            <a:ext cx="91540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Britannic Bold" panose="020B0903060703020204" pitchFamily="34" charset="0"/>
              </a:rPr>
              <a:t>4. How many properties should I expect to lose in the purchase process?</a:t>
            </a:r>
            <a:endParaRPr lang="en-US" sz="5400" b="1" dirty="0">
              <a:latin typeface="Britannic Bold" panose="020B0903060703020204"/>
            </a:endParaRPr>
          </a:p>
        </p:txBody>
      </p:sp>
    </p:spTree>
    <p:extLst>
      <p:ext uri="{BB962C8B-B14F-4D97-AF65-F5344CB8AC3E}">
        <p14:creationId xmlns:p14="http://schemas.microsoft.com/office/powerpoint/2010/main" val="2151952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1279088"/>
            <a:ext cx="91540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Britannic Bold" panose="020B0903060703020204" pitchFamily="34" charset="0"/>
              </a:rPr>
              <a:t>5. How do I make sure I don’t lose the properties once I am managing them?</a:t>
            </a:r>
            <a:endParaRPr lang="en-US" sz="5400" b="1" dirty="0">
              <a:latin typeface="Britannic Bold" panose="020B0903060703020204"/>
            </a:endParaRPr>
          </a:p>
        </p:txBody>
      </p:sp>
    </p:spTree>
    <p:extLst>
      <p:ext uri="{BB962C8B-B14F-4D97-AF65-F5344CB8AC3E}">
        <p14:creationId xmlns:p14="http://schemas.microsoft.com/office/powerpoint/2010/main" val="1656099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10099" y="1694587"/>
            <a:ext cx="91540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Britannic Bold" panose="020B0903060703020204" pitchFamily="34" charset="0"/>
              </a:rPr>
              <a:t>Go find something to buy!</a:t>
            </a:r>
          </a:p>
          <a:p>
            <a:pPr algn="ctr"/>
            <a:r>
              <a:rPr lang="en-US" sz="5400" dirty="0">
                <a:latin typeface="Britannic Bold" panose="020B0903060703020204" pitchFamily="34" charset="0"/>
              </a:rPr>
              <a:t>Good luck!</a:t>
            </a:r>
            <a:endParaRPr lang="en-US" sz="5400" b="1" dirty="0">
              <a:latin typeface="Britannic Bold" panose="020B0903060703020204"/>
            </a:endParaRPr>
          </a:p>
        </p:txBody>
      </p:sp>
    </p:spTree>
    <p:extLst>
      <p:ext uri="{BB962C8B-B14F-4D97-AF65-F5344CB8AC3E}">
        <p14:creationId xmlns:p14="http://schemas.microsoft.com/office/powerpoint/2010/main" val="1110262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8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302684" y="342900"/>
            <a:ext cx="8536517" cy="4229100"/>
          </a:xfrm>
          <a:prstGeom prst="round2DiagRect">
            <a:avLst/>
          </a:prstGeom>
          <a:solidFill>
            <a:schemeClr val="bg1">
              <a:lumMod val="95000"/>
              <a:alpha val="94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3399" y="666750"/>
            <a:ext cx="80772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Networking &amp; Referrals</a:t>
            </a:r>
          </a:p>
          <a:p>
            <a:pPr algn="ctr"/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parral Pro" pitchFamily="18" charset="0"/>
              </a:rPr>
              <a:t>Make Them Work for You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1281" y="3257550"/>
            <a:ext cx="91540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Britannic Bold" panose="020B0903060703020204" pitchFamily="34" charset="0"/>
              </a:rPr>
              <a:t>Jim Roman</a:t>
            </a:r>
            <a:endParaRPr lang="en-US" sz="4000" dirty="0">
              <a:latin typeface="Chaparral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933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8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302684" y="342900"/>
            <a:ext cx="8536517" cy="4229100"/>
          </a:xfrm>
          <a:prstGeom prst="round2DiagRect">
            <a:avLst/>
          </a:prstGeom>
          <a:solidFill>
            <a:schemeClr val="bg1">
              <a:lumMod val="95000"/>
              <a:alpha val="94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3399" y="666750"/>
            <a:ext cx="80772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Generating Leads Through the Web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-10099" y="2876550"/>
            <a:ext cx="91540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Britannic Bold" panose="020B0903060703020204" pitchFamily="34" charset="0"/>
              </a:rPr>
              <a:t>Jennifer Stoops, RMP</a:t>
            </a:r>
          </a:p>
          <a:p>
            <a:pPr algn="ctr"/>
            <a:r>
              <a:rPr lang="en-US" sz="3200" dirty="0">
                <a:latin typeface="Chaparral Pro" pitchFamily="18" charset="0"/>
              </a:rPr>
              <a:t>Park Avenue Properties LLC</a:t>
            </a:r>
          </a:p>
        </p:txBody>
      </p:sp>
    </p:spTree>
    <p:extLst>
      <p:ext uri="{BB962C8B-B14F-4D97-AF65-F5344CB8AC3E}">
        <p14:creationId xmlns:p14="http://schemas.microsoft.com/office/powerpoint/2010/main" val="4213539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BF70D9C1-807D-43C0-8D53-EC00767990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514351"/>
            <a:ext cx="8229600" cy="838199"/>
          </a:xfrm>
        </p:spPr>
        <p:txBody>
          <a:bodyPr>
            <a:normAutofit fontScale="90000"/>
          </a:bodyPr>
          <a:lstStyle/>
          <a:p>
            <a:r>
              <a:rPr lang="en-US" sz="3600" b="1" u="sng" dirty="0"/>
              <a:t>How Do You Generate Leads Through The Web?</a:t>
            </a:r>
            <a:r>
              <a:rPr lang="en-US" b="1" dirty="0"/>
              <a:t/>
            </a:r>
            <a:br>
              <a:rPr lang="en-US" b="1" dirty="0"/>
            </a:br>
            <a:r>
              <a:rPr lang="en-US" sz="2700" b="1" dirty="0"/>
              <a:t>It Is All About The Content, Cadence and Consistency</a:t>
            </a:r>
            <a:r>
              <a:rPr lang="en-US" dirty="0"/>
              <a:t/>
            </a:r>
            <a:br>
              <a:rPr lang="en-US" dirty="0"/>
            </a:br>
            <a:endParaRPr lang="en-US" sz="3100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0A8B429-92EF-408E-A1A5-D86BDC1EDF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809750"/>
            <a:ext cx="6400800" cy="3124200"/>
          </a:xfrm>
        </p:spPr>
        <p:txBody>
          <a:bodyPr>
            <a:normAutofit/>
          </a:bodyPr>
          <a:lstStyle/>
          <a:p>
            <a:pPr marL="571500" indent="-45720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</a:rPr>
              <a:t>What are the common problems that you hear about that prospective clients are looking to solve?</a:t>
            </a:r>
          </a:p>
          <a:p>
            <a:pPr marL="571500" indent="-45720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</a:rPr>
              <a:t>Develop content around solving potential problems.</a:t>
            </a:r>
          </a:p>
          <a:p>
            <a:pPr marL="571500" indent="-45720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</a:rPr>
              <a:t>Nobody wants what we “sell” they want their problem solved.</a:t>
            </a:r>
          </a:p>
          <a:p>
            <a:pPr marL="571500" indent="-45720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</a:rPr>
              <a:t>Content that addresses awareness…”We know these problems can occur and here is how we can solve that.”</a:t>
            </a:r>
          </a:p>
          <a:p>
            <a:pPr marL="571500" indent="-45720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</a:rPr>
              <a:t>Content that helps build trust.</a:t>
            </a:r>
          </a:p>
          <a:p>
            <a:pPr marL="571500" indent="-457200" algn="l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571500" indent="-4572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5B388AC-AD11-4797-BDB1-ACBF7519817C}"/>
              </a:ext>
            </a:extLst>
          </p:cNvPr>
          <p:cNvSpPr txBox="1"/>
          <p:nvPr/>
        </p:nvSpPr>
        <p:spPr>
          <a:xfrm>
            <a:off x="304800" y="1352550"/>
            <a:ext cx="754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So how do you know what content to create?</a:t>
            </a:r>
          </a:p>
        </p:txBody>
      </p:sp>
    </p:spTree>
    <p:extLst>
      <p:ext uri="{BB962C8B-B14F-4D97-AF65-F5344CB8AC3E}">
        <p14:creationId xmlns:p14="http://schemas.microsoft.com/office/powerpoint/2010/main" val="3890854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BF70D9C1-807D-43C0-8D53-EC00767990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856" y="189078"/>
            <a:ext cx="8229600" cy="53339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/>
            </a:r>
            <a:br>
              <a:rPr lang="en-US" b="1" dirty="0"/>
            </a:br>
            <a:r>
              <a:rPr lang="en-US" sz="2700" b="1" u="sng" dirty="0"/>
              <a:t>You’ve Got Your Content…Now What?</a:t>
            </a:r>
            <a:r>
              <a:rPr lang="en-US" sz="2700" dirty="0"/>
              <a:t/>
            </a:r>
            <a:br>
              <a:rPr lang="en-US" sz="2700" dirty="0"/>
            </a:br>
            <a:endParaRPr lang="en-US" sz="2700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0A8B429-92EF-408E-A1A5-D86BDC1EDF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123950"/>
            <a:ext cx="6400800" cy="4800600"/>
          </a:xfrm>
        </p:spPr>
        <p:txBody>
          <a:bodyPr>
            <a:normAutofit/>
          </a:bodyPr>
          <a:lstStyle/>
          <a:p>
            <a:pPr marL="571500" indent="-457200" algn="l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Social Media</a:t>
            </a:r>
          </a:p>
          <a:p>
            <a:pPr marL="857250" lvl="1" indent="-285750" algn="l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</a:rPr>
              <a:t>Facebook - Facebook Live – Facebook Groups</a:t>
            </a:r>
          </a:p>
          <a:p>
            <a:pPr marL="857250" lvl="1" indent="-285750" algn="l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</a:rPr>
              <a:t>Instagram - Linked IN - Twitter</a:t>
            </a:r>
          </a:p>
          <a:p>
            <a:pPr marL="857250" lvl="1" indent="-285750" algn="l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</a:rPr>
              <a:t>YouTube – Webinars</a:t>
            </a:r>
          </a:p>
          <a:p>
            <a:pPr marL="400050" indent="-285750" algn="l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What tools can automate Social Media posts?</a:t>
            </a:r>
          </a:p>
          <a:p>
            <a:pPr marL="857250" lvl="1" indent="-285750" algn="l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</a:rPr>
              <a:t>Hootsuite - HubSpot - Google Analytics – Everypost</a:t>
            </a:r>
          </a:p>
          <a:p>
            <a:pPr marL="457200" indent="-342900" algn="l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What type of content should be posted?</a:t>
            </a:r>
          </a:p>
          <a:p>
            <a:pPr marL="914400" lvl="1" indent="-342900" algn="l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</a:rPr>
              <a:t>Articles about what problems can be solved</a:t>
            </a:r>
          </a:p>
          <a:p>
            <a:pPr marL="914400" lvl="1" indent="-342900" algn="l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</a:rPr>
              <a:t>Information about the local economy and market</a:t>
            </a:r>
          </a:p>
          <a:p>
            <a:pPr marL="914400" lvl="1" indent="-342900" algn="l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</a:rPr>
              <a:t>Local content like upcoming community events or information about things happening at your firm or with your team.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5B388AC-AD11-4797-BDB1-ACBF7519817C}"/>
              </a:ext>
            </a:extLst>
          </p:cNvPr>
          <p:cNvSpPr txBox="1"/>
          <p:nvPr/>
        </p:nvSpPr>
        <p:spPr>
          <a:xfrm>
            <a:off x="304800" y="735736"/>
            <a:ext cx="7543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200" dirty="0"/>
              <a:t>What tools do you use to get your content on the web?</a:t>
            </a:r>
          </a:p>
        </p:txBody>
      </p:sp>
    </p:spTree>
    <p:extLst>
      <p:ext uri="{BB962C8B-B14F-4D97-AF65-F5344CB8AC3E}">
        <p14:creationId xmlns:p14="http://schemas.microsoft.com/office/powerpoint/2010/main" val="2406709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571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6">
            <a:extLst>
              <a:ext uri="{FF2B5EF4-FFF2-40B4-BE49-F238E27FC236}">
                <a16:creationId xmlns="" xmlns:a16="http://schemas.microsoft.com/office/drawing/2014/main" id="{3CB68E45-3696-45F3-8AC7-B7F8DF724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38149"/>
            <a:ext cx="8382000" cy="625079"/>
          </a:xfrm>
        </p:spPr>
        <p:txBody>
          <a:bodyPr>
            <a:noAutofit/>
          </a:bodyPr>
          <a:lstStyle/>
          <a:p>
            <a:r>
              <a:rPr lang="en-US" sz="2400" b="1" u="sng" dirty="0"/>
              <a:t>What tools do you use to get your content on the web? (cont.)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D9FBD116-5E2E-4403-800C-E2A4882C4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636000" cy="350520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Blogging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/>
              <a:t>Use key words pertaining to your business in your blogs (not necessarily words about what we do, but rather words about what we can solve)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600" dirty="0"/>
              <a:t>Tenant, late rent, eviction, lease, vacancy, maintenance</a:t>
            </a:r>
          </a:p>
          <a:p>
            <a:pPr marL="914400" lvl="2" indent="0">
              <a:buNone/>
            </a:pPr>
            <a:endParaRPr lang="en-US" sz="16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/>
              <a:t>Use blogs that give potential clients answers to potential problems</a:t>
            </a:r>
          </a:p>
          <a:p>
            <a:pPr marL="457200" lvl="1" indent="0">
              <a:buNone/>
            </a:pPr>
            <a:endParaRPr lang="en-US" sz="16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/>
              <a:t>We know what the problems are and how to solve them.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600" dirty="0"/>
              <a:t>What happens when a tenant breaks their lease early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600" dirty="0"/>
              <a:t>What if a tenant is late on the rent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600" dirty="0"/>
              <a:t>What happens if you get a squatter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600" dirty="0"/>
              <a:t>The eviction process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lvl="2">
              <a:buFont typeface="Wingdings" panose="05000000000000000000" pitchFamily="2" charset="2"/>
              <a:buChar char="Ø"/>
            </a:pPr>
            <a:endParaRPr lang="en-US" sz="1600" dirty="0"/>
          </a:p>
          <a:p>
            <a:pPr lvl="2">
              <a:buFont typeface="Wingdings" panose="05000000000000000000" pitchFamily="2" charset="2"/>
              <a:buChar char="Ø"/>
            </a:pPr>
            <a:endParaRPr lang="en-US" sz="1600" dirty="0"/>
          </a:p>
          <a:p>
            <a:pPr lvl="1">
              <a:buFont typeface="Wingdings" panose="05000000000000000000" pitchFamily="2" charset="2"/>
              <a:buChar char="Ø"/>
            </a:pPr>
            <a:endParaRPr lang="en-US" sz="1600" dirty="0"/>
          </a:p>
          <a:p>
            <a:pPr>
              <a:buFont typeface="Wingdings" panose="05000000000000000000" pitchFamily="2" charset="2"/>
              <a:buChar char="Ø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307737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FAEAF7-0A3A-480E-AC6E-0A8445466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6815"/>
            <a:ext cx="8229600" cy="526135"/>
          </a:xfrm>
        </p:spPr>
        <p:txBody>
          <a:bodyPr>
            <a:noAutofit/>
          </a:bodyPr>
          <a:lstStyle/>
          <a:p>
            <a:r>
              <a:rPr lang="en-US" sz="2400" b="1" u="sng" dirty="0"/>
              <a:t>What tools do you use to get your content on the web?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F97AB7A-D74B-4B70-B0BA-AA1A8D446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19150"/>
            <a:ext cx="8229600" cy="3775473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Reputation Management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/>
              <a:t>Google, BBB, Facebook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/>
              <a:t>What campaigns can be used to collect review data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600" dirty="0"/>
              <a:t>New tenant move in / tenant move out process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600" dirty="0"/>
              <a:t>New owner on-boarding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600" dirty="0"/>
              <a:t>Maintenance request is completed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600" dirty="0"/>
              <a:t>Lease renewal execution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/>
              <a:t>What automation tools can be used to solicit reviews?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600" dirty="0"/>
              <a:t>Birdeye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600" dirty="0"/>
              <a:t>GatherKudos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600" dirty="0"/>
              <a:t>Reviewpush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600" dirty="0"/>
              <a:t>GetFiveStars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600" dirty="0"/>
              <a:t>GetMoreReviews</a:t>
            </a:r>
          </a:p>
        </p:txBody>
      </p:sp>
    </p:spTree>
    <p:extLst>
      <p:ext uri="{BB962C8B-B14F-4D97-AF65-F5344CB8AC3E}">
        <p14:creationId xmlns:p14="http://schemas.microsoft.com/office/powerpoint/2010/main" val="4085908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8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5" name="Round Diagonal Corner Rectangle 4"/>
          <p:cNvSpPr/>
          <p:nvPr/>
        </p:nvSpPr>
        <p:spPr>
          <a:xfrm>
            <a:off x="302684" y="666750"/>
            <a:ext cx="8536517" cy="3810000"/>
          </a:xfrm>
          <a:prstGeom prst="round2DiagRect">
            <a:avLst/>
          </a:prstGeom>
          <a:solidFill>
            <a:schemeClr val="bg1">
              <a:lumMod val="95000"/>
              <a:alpha val="94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ocialBa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21" y="2621390"/>
            <a:ext cx="7092176" cy="11695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30480" y="1047750"/>
            <a:ext cx="9143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#NARPM2018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43531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6B5A4E-0A7B-4537-8BF1-6F7217246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u="sng" dirty="0"/>
              <a:t>What tools do you use to get your content on the web?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16376EB-3916-4A01-B564-29261D5A93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Your Website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/>
              <a:t>How often do you have a call with your website provider to keep up with the latest trends, check the overall health of your website and update content.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0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/>
              <a:t>Does your website talk about what you do or what you can solve?</a:t>
            </a:r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878867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95" y="-200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15F961-FCAF-416D-8C21-381A0B0F6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u="sng" dirty="0"/>
              <a:t>Cadence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D70E319-D8E8-4D86-A57B-1B55CD4A9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A cadence creates a flow of how things should  happen, a structure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How often should you be posting content on your site, Social Media, Blogging, Creating reputation management campaigns?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1621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C28C730A-9A89-446C-858F-8B5A495B1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u="sng" dirty="0"/>
              <a:t>Consistency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B2CDC86-9376-48C2-AE43-883FD3D78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200" dirty="0"/>
              <a:t>Create a plan and make a schedule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/>
              <a:t>Should be posting social media daily, once, twice, weekly, etc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/>
              <a:t>Prepare content and posts in advance for ease of maintain a cadence and schedule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/>
              <a:t>Monitor where your leads are coming from so you know what needs to be altered.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REMEMBER CONTENT, CADENCE AND CONSISTENCEY</a:t>
            </a:r>
          </a:p>
        </p:txBody>
      </p:sp>
    </p:spTree>
    <p:extLst>
      <p:ext uri="{BB962C8B-B14F-4D97-AF65-F5344CB8AC3E}">
        <p14:creationId xmlns:p14="http://schemas.microsoft.com/office/powerpoint/2010/main" val="42709803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8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302684" y="342900"/>
            <a:ext cx="8536517" cy="4229100"/>
          </a:xfrm>
          <a:prstGeom prst="round2DiagRect">
            <a:avLst/>
          </a:prstGeom>
          <a:solidFill>
            <a:schemeClr val="bg1">
              <a:lumMod val="95000"/>
              <a:alpha val="94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3399" y="666750"/>
            <a:ext cx="80772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Using Video to </a:t>
            </a:r>
          </a:p>
          <a:p>
            <a:pPr algn="ctr"/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Attract Owners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-10099" y="2876550"/>
            <a:ext cx="91540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Britannic Bold" panose="020B0903060703020204" pitchFamily="34" charset="0"/>
              </a:rPr>
              <a:t>Tony Cline, RMP</a:t>
            </a:r>
          </a:p>
          <a:p>
            <a:pPr algn="ctr"/>
            <a:r>
              <a:rPr lang="en-US" sz="3200" dirty="0">
                <a:latin typeface="Chaparral Pro" pitchFamily="18" charset="0"/>
              </a:rPr>
              <a:t>Home Vault Property Management</a:t>
            </a:r>
          </a:p>
        </p:txBody>
      </p:sp>
    </p:spTree>
    <p:extLst>
      <p:ext uri="{BB962C8B-B14F-4D97-AF65-F5344CB8AC3E}">
        <p14:creationId xmlns:p14="http://schemas.microsoft.com/office/powerpoint/2010/main" val="28401908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78AA8AB1-03D6-4B99-9AF8-DD3CE840CE02}"/>
              </a:ext>
            </a:extLst>
          </p:cNvPr>
          <p:cNvSpPr txBox="1">
            <a:spLocks/>
          </p:cNvSpPr>
          <p:nvPr/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4 hours in 12 minutes</a:t>
            </a:r>
            <a:endParaRPr lang="en-US" dirty="0"/>
          </a:p>
        </p:txBody>
      </p:sp>
      <p:sp>
        <p:nvSpPr>
          <p:cNvPr id="9" name="Subtitle 5">
            <a:extLst>
              <a:ext uri="{FF2B5EF4-FFF2-40B4-BE49-F238E27FC236}">
                <a16:creationId xmlns="" xmlns:a16="http://schemas.microsoft.com/office/drawing/2014/main" id="{83256BDC-74BD-449A-A0EE-34D6B73913D7}"/>
              </a:ext>
            </a:extLst>
          </p:cNvPr>
          <p:cNvSpPr txBox="1">
            <a:spLocks/>
          </p:cNvSpPr>
          <p:nvPr/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Is video really that important?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3274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94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998A23D7-5193-4BE8-9135-BEEA9EC7B1BA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Video Options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63DEF06C-10DB-4EC9-8E06-D0AD6D4F66FA}"/>
              </a:ext>
            </a:extLst>
          </p:cNvPr>
          <p:cNvSpPr txBox="1">
            <a:spLocks/>
          </p:cNvSpPr>
          <p:nvPr/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Good</a:t>
            </a:r>
          </a:p>
          <a:p>
            <a:pPr lvl="1"/>
            <a:r>
              <a:rPr lang="en-US" sz="2400" dirty="0"/>
              <a:t>Vendor created content</a:t>
            </a:r>
          </a:p>
          <a:p>
            <a:pPr lvl="2"/>
            <a:r>
              <a:rPr lang="en-US" sz="2000" dirty="0"/>
              <a:t>Specific</a:t>
            </a:r>
          </a:p>
          <a:p>
            <a:pPr lvl="2"/>
            <a:r>
              <a:rPr lang="en-US" sz="2000" dirty="0"/>
              <a:t>Generic</a:t>
            </a:r>
          </a:p>
          <a:p>
            <a:pPr lvl="1"/>
            <a:r>
              <a:rPr lang="en-US" sz="2400" dirty="0"/>
              <a:t>White Board videos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="" xmlns:a16="http://schemas.microsoft.com/office/drawing/2014/main" id="{63B03A3D-CA91-4C39-8E11-8B975A98A688}"/>
              </a:ext>
            </a:extLst>
          </p:cNvPr>
          <p:cNvSpPr txBox="1">
            <a:spLocks/>
          </p:cNvSpPr>
          <p:nvPr/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Better</a:t>
            </a:r>
          </a:p>
          <a:p>
            <a:pPr lvl="1"/>
            <a:r>
              <a:rPr lang="en-US" sz="2400" dirty="0"/>
              <a:t>Company created content</a:t>
            </a:r>
          </a:p>
          <a:p>
            <a:pPr lvl="1"/>
            <a:r>
              <a:rPr lang="en-US" sz="2400" dirty="0"/>
              <a:t>Personal content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2400" dirty="0"/>
              <a:t>No one knows your story better than you and people will identify with you more than someone else.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4792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C3CB30E3-F8FA-4E74-BA15-CC221E6B5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/>
              <a:t>Equipment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7EE9C70-4969-48D3-AD59-38D3A7C96C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711" y="2994915"/>
            <a:ext cx="1657350" cy="16573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3A0F6A9-F4BF-4525-8669-7E9DB1DD58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789" y="2042914"/>
            <a:ext cx="2762250" cy="27622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4C58864-7A30-4C1C-9523-A11CD12ED2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792" y="990007"/>
            <a:ext cx="1876920" cy="2062549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F4A8BE80-BDF5-4C86-A7E5-A7B17263D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r>
              <a:rPr lang="en-US" dirty="0"/>
              <a:t>Canon 80D</a:t>
            </a:r>
          </a:p>
          <a:p>
            <a:r>
              <a:rPr lang="en-US" dirty="0"/>
              <a:t>DJI </a:t>
            </a:r>
            <a:r>
              <a:rPr lang="en-US" dirty="0" err="1"/>
              <a:t>Osmo</a:t>
            </a:r>
            <a:endParaRPr lang="en-US" dirty="0"/>
          </a:p>
          <a:p>
            <a:r>
              <a:rPr lang="en-US" dirty="0"/>
              <a:t>Rode Microphone</a:t>
            </a:r>
          </a:p>
          <a:p>
            <a:r>
              <a:rPr lang="en-US" dirty="0"/>
              <a:t>Lighting kit</a:t>
            </a:r>
          </a:p>
          <a:p>
            <a:r>
              <a:rPr lang="en-US" dirty="0"/>
              <a:t>Webcam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38E0002-B42D-418E-A5E0-3C3A77B4DA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955278"/>
            <a:ext cx="2175272" cy="217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019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145D2939-3119-4DC9-BF7B-A02F47D93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/>
              <a:t>Learning to drive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1BCCACB4-51E6-49FB-8103-0D8495644D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1200150"/>
            <a:ext cx="5080000" cy="3810000"/>
          </a:xfrm>
        </p:spPr>
      </p:pic>
    </p:spTree>
    <p:extLst>
      <p:ext uri="{BB962C8B-B14F-4D97-AF65-F5344CB8AC3E}">
        <p14:creationId xmlns:p14="http://schemas.microsoft.com/office/powerpoint/2010/main" val="32247254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="" xmlns:a16="http://schemas.microsoft.com/office/drawing/2014/main" id="{C3CB30E3-F8FA-4E74-BA15-CC221E6B5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/>
              <a:t>All you really need to get started</a:t>
            </a:r>
          </a:p>
        </p:txBody>
      </p:sp>
      <p:pic>
        <p:nvPicPr>
          <p:cNvPr id="13" name="Content Placeholder 8">
            <a:extLst>
              <a:ext uri="{FF2B5EF4-FFF2-40B4-BE49-F238E27FC236}">
                <a16:creationId xmlns="" xmlns:a16="http://schemas.microsoft.com/office/drawing/2014/main" id="{CEF6F451-2152-4839-BD53-A25040D92E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123950"/>
            <a:ext cx="1419859" cy="3276600"/>
          </a:xfr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EAB8CAA-366F-4153-B1E1-4402191E8C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061048"/>
            <a:ext cx="1786890" cy="324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1033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1DA3EDAC-F0BD-4947-BAA7-D2CB37655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/>
              <a:t>Why it doesn’t matter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081F2C79-C8BD-4858-96AB-CBE830BB3E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r>
              <a:rPr lang="en-US" dirty="0"/>
              <a:t>You don’t like the way you look on Camera</a:t>
            </a:r>
          </a:p>
          <a:p>
            <a:r>
              <a:rPr lang="en-US" dirty="0"/>
              <a:t>You don’t know what to say</a:t>
            </a:r>
          </a:p>
        </p:txBody>
      </p:sp>
    </p:spTree>
    <p:extLst>
      <p:ext uri="{BB962C8B-B14F-4D97-AF65-F5344CB8AC3E}">
        <p14:creationId xmlns:p14="http://schemas.microsoft.com/office/powerpoint/2010/main" val="1738179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107242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300" dirty="0">
                <a:latin typeface="Britannic Bold" panose="020B0903060703020204" pitchFamily="34" charset="0"/>
              </a:rPr>
              <a:t>Official NARPM Partner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37730" y="2095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Thank You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G:\NARPM\Logo\Sponsors\yardi-breeze-horizontal-light-gray-two-color_V2_291x3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90750"/>
            <a:ext cx="8752974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8821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12ED9BF9-AE39-4CAB-BC45-CF3FD517C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/>
              <a:t>The way you look on Camera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73293020-C454-49B3-A4EF-53DB42F35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r>
              <a:rPr lang="en-US" dirty="0"/>
              <a:t>Doesn’t add 10 pounds</a:t>
            </a:r>
          </a:p>
          <a:p>
            <a:r>
              <a:rPr lang="en-US" dirty="0"/>
              <a:t>Doesn’t make your nose/ears look bigger</a:t>
            </a:r>
          </a:p>
          <a:p>
            <a:r>
              <a:rPr lang="en-US" dirty="0"/>
              <a:t>Doesn’t make your teeth crooked</a:t>
            </a:r>
          </a:p>
          <a:p>
            <a:r>
              <a:rPr lang="en-US" dirty="0"/>
              <a:t>Your mental image vs. reality</a:t>
            </a:r>
          </a:p>
          <a:p>
            <a:r>
              <a:rPr lang="en-US" dirty="0"/>
              <a:t>You think you look robotic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8616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C9EEEEA5-C8EC-4F39-B9AB-400359186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/>
              <a:t>You don’t know what to say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ADF5EEE4-08AB-4781-A63B-94E6298DC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r>
              <a:rPr lang="en-US" dirty="0"/>
              <a:t>You do know what to say</a:t>
            </a:r>
          </a:p>
          <a:p>
            <a:r>
              <a:rPr lang="en-US" dirty="0"/>
              <a:t>You don’t feel natural</a:t>
            </a:r>
          </a:p>
        </p:txBody>
      </p:sp>
    </p:spTree>
    <p:extLst>
      <p:ext uri="{BB962C8B-B14F-4D97-AF65-F5344CB8AC3E}">
        <p14:creationId xmlns:p14="http://schemas.microsoft.com/office/powerpoint/2010/main" val="31793476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4C688421-8580-4645-BE29-B7478BF0DDB0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Content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E82F1CCB-A486-4917-9CAD-68374C32B39A}"/>
              </a:ext>
            </a:extLst>
          </p:cNvPr>
          <p:cNvSpPr txBox="1">
            <a:spLocks/>
          </p:cNvSpPr>
          <p:nvPr/>
        </p:nvSpPr>
        <p:spPr>
          <a:xfrm>
            <a:off x="0" y="894535"/>
            <a:ext cx="9143999" cy="609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/>
              <a:t>How not to do video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9CE6F04-DE42-4A09-8482-EC554AD0D9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95" y="1733898"/>
            <a:ext cx="3963063" cy="2531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41B3800-2D71-472D-9971-697FE7A468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43" y="1717717"/>
            <a:ext cx="3796872" cy="253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3035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4C688421-8580-4645-BE29-B7478BF0DDB0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Content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7425D5D-8BEF-4DF5-A28F-3DA3336983D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1" r="20289"/>
          <a:stretch/>
        </p:blipFill>
        <p:spPr>
          <a:xfrm>
            <a:off x="5086872" y="2869947"/>
            <a:ext cx="1872728" cy="17016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76EE61E-63CB-471A-BF5A-1F06369FF47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9" r="2246"/>
          <a:stretch/>
        </p:blipFill>
        <p:spPr>
          <a:xfrm>
            <a:off x="5094333" y="1395991"/>
            <a:ext cx="1857805" cy="143574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1C3658DC-5677-4D0A-85BD-9D6CE5E1AC8B}"/>
              </a:ext>
            </a:extLst>
          </p:cNvPr>
          <p:cNvSpPr txBox="1">
            <a:spLocks/>
          </p:cNvSpPr>
          <p:nvPr/>
        </p:nvSpPr>
        <p:spPr>
          <a:xfrm>
            <a:off x="0" y="855665"/>
            <a:ext cx="9144000" cy="609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How to do video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10" name="narpm run">
            <a:hlinkClick r:id="" action="ppaction://media"/>
            <a:extLst>
              <a:ext uri="{FF2B5EF4-FFF2-40B4-BE49-F238E27FC236}">
                <a16:creationId xmlns="" xmlns:a16="http://schemas.microsoft.com/office/drawing/2014/main" id="{A8A3119A-8B14-4EC8-BB17-268FB14A2B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2930" y="1627285"/>
            <a:ext cx="4647821" cy="26143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2E0F158-BF05-4730-A7FB-05391D07D8F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7"/>
          <a:stretch/>
        </p:blipFill>
        <p:spPr>
          <a:xfrm>
            <a:off x="7010400" y="2035346"/>
            <a:ext cx="1838658" cy="159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40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42424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4340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C0ADA7AC-9639-48E8-8ACE-20B333F56AE2}"/>
              </a:ext>
            </a:extLst>
          </p:cNvPr>
          <p:cNvSpPr txBox="1">
            <a:spLocks/>
          </p:cNvSpPr>
          <p:nvPr/>
        </p:nvSpPr>
        <p:spPr>
          <a:xfrm>
            <a:off x="457200" y="22502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Where to use video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33F3F013-8087-48A6-BC9C-D5BDC474C0F1}"/>
              </a:ext>
            </a:extLst>
          </p:cNvPr>
          <p:cNvSpPr txBox="1">
            <a:spLocks/>
          </p:cNvSpPr>
          <p:nvPr/>
        </p:nvSpPr>
        <p:spPr>
          <a:xfrm>
            <a:off x="457200" y="121920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Youtube</a:t>
            </a:r>
          </a:p>
          <a:p>
            <a:r>
              <a:rPr lang="en-US"/>
              <a:t>Facebook personal page </a:t>
            </a:r>
          </a:p>
          <a:p>
            <a:r>
              <a:rPr lang="en-US"/>
              <a:t>Facebook company page</a:t>
            </a:r>
          </a:p>
          <a:p>
            <a:r>
              <a:rPr lang="en-US"/>
              <a:t>Company website</a:t>
            </a:r>
          </a:p>
          <a:p>
            <a:r>
              <a:rPr lang="en-US"/>
              <a:t>Client prospects</a:t>
            </a:r>
          </a:p>
          <a:p>
            <a:r>
              <a:rPr lang="en-US"/>
              <a:t>Client onboarding &amp; ongoing communication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124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C0ADA7AC-9639-48E8-8ACE-20B333F56AE2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The Challenge: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33F3F013-8087-48A6-BC9C-D5BDC474C0F1}"/>
              </a:ext>
            </a:extLst>
          </p:cNvPr>
          <p:cNvSpPr txBox="1">
            <a:spLocks/>
          </p:cNvSpPr>
          <p:nvPr/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30 videos in 30 days</a:t>
            </a:r>
          </a:p>
          <a:p>
            <a:pPr lvl="1"/>
            <a:r>
              <a:rPr lang="en-US"/>
              <a:t>The content doesn’t matter</a:t>
            </a:r>
          </a:p>
          <a:p>
            <a:pPr lvl="1"/>
            <a:r>
              <a:rPr lang="en-US"/>
              <a:t>Get comfortable in front of the camera</a:t>
            </a:r>
          </a:p>
          <a:p>
            <a:pPr lvl="1"/>
            <a:r>
              <a:rPr lang="en-US"/>
              <a:t>Make a video on your personal page</a:t>
            </a:r>
          </a:p>
          <a:p>
            <a:pPr lvl="2"/>
            <a:r>
              <a:rPr lang="en-US"/>
              <a:t>Hobbies</a:t>
            </a:r>
          </a:p>
          <a:p>
            <a:pPr lvl="2"/>
            <a:r>
              <a:rPr lang="en-US"/>
              <a:t>Family</a:t>
            </a:r>
          </a:p>
          <a:p>
            <a:pPr lvl="2"/>
            <a:r>
              <a:rPr lang="en-US"/>
              <a:t>Anything that interests you that you can get excited about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3946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4340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C0ADA7AC-9639-48E8-8ACE-20B333F56AE2}"/>
              </a:ext>
            </a:extLst>
          </p:cNvPr>
          <p:cNvSpPr txBox="1">
            <a:spLocks/>
          </p:cNvSpPr>
          <p:nvPr/>
        </p:nvSpPr>
        <p:spPr>
          <a:xfrm>
            <a:off x="457200" y="22502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The Challenge: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33F3F013-8087-48A6-BC9C-D5BDC474C0F1}"/>
              </a:ext>
            </a:extLst>
          </p:cNvPr>
          <p:cNvSpPr txBox="1">
            <a:spLocks/>
          </p:cNvSpPr>
          <p:nvPr/>
        </p:nvSpPr>
        <p:spPr>
          <a:xfrm>
            <a:off x="457200" y="121920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30 videos in 30 days</a:t>
            </a:r>
          </a:p>
          <a:p>
            <a:pPr lvl="1"/>
            <a:r>
              <a:rPr lang="en-US"/>
              <a:t>At least 5 of the 30 should be business related to start letting people know what you do, why you do it, and to stay top of mind.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9321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="" xmlns:a16="http://schemas.microsoft.com/office/drawing/2014/main" id="{C0ADA7AC-9639-48E8-8ACE-20B333F56AE2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The Challenge: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="" xmlns:a16="http://schemas.microsoft.com/office/drawing/2014/main" id="{33F3F013-8087-48A6-BC9C-D5BDC474C0F1}"/>
              </a:ext>
            </a:extLst>
          </p:cNvPr>
          <p:cNvSpPr txBox="1">
            <a:spLocks/>
          </p:cNvSpPr>
          <p:nvPr/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Send me a friend request: </a:t>
            </a:r>
          </a:p>
          <a:p>
            <a:pPr lvl="1"/>
            <a:r>
              <a:rPr lang="en-US"/>
              <a:t>Tony Cline</a:t>
            </a:r>
          </a:p>
          <a:p>
            <a:r>
              <a:rPr lang="en-US"/>
              <a:t>Record your video</a:t>
            </a:r>
          </a:p>
          <a:p>
            <a:r>
              <a:rPr lang="en-US"/>
              <a:t>Post with #NARPM30in30 hashtag</a:t>
            </a:r>
          </a:p>
          <a:p>
            <a:r>
              <a:rPr lang="en-US"/>
              <a:t>tag me in the comments</a:t>
            </a:r>
          </a:p>
          <a:p>
            <a:r>
              <a:rPr lang="en-US"/>
              <a:t>Start Today!</a:t>
            </a:r>
          </a:p>
          <a:p>
            <a:pPr lvl="1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010F474-F0B4-4452-88AD-F84B85249E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75" y="971550"/>
            <a:ext cx="165735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052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C0ADA7AC-9639-48E8-8ACE-20B333F56AE2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Bonus Material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33F3F013-8087-48A6-BC9C-D5BDC474C0F1}"/>
              </a:ext>
            </a:extLst>
          </p:cNvPr>
          <p:cNvSpPr txBox="1">
            <a:spLocks/>
          </p:cNvSpPr>
          <p:nvPr/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r>
              <a:rPr lang="en-US"/>
              <a:t>After posting your 30</a:t>
            </a:r>
            <a:r>
              <a:rPr lang="en-US" baseline="30000"/>
              <a:t>th</a:t>
            </a:r>
            <a:r>
              <a:rPr lang="en-US"/>
              <a:t> video using the hashtag #NARPM30in30 ask me for the bonus material:</a:t>
            </a:r>
          </a:p>
          <a:p>
            <a:pPr marL="457200" lvl="1" indent="0" algn="ctr">
              <a:buFont typeface="Arial" panose="020B0604020202020204" pitchFamily="34" charset="0"/>
              <a:buNone/>
            </a:pPr>
            <a:r>
              <a:rPr lang="en-US" sz="4000"/>
              <a:t>“52 Videos Every </a:t>
            </a:r>
          </a:p>
          <a:p>
            <a:pPr marL="457200" lvl="1" indent="0" algn="ctr">
              <a:buFont typeface="Arial" panose="020B0604020202020204" pitchFamily="34" charset="0"/>
              <a:buNone/>
            </a:pPr>
            <a:r>
              <a:rPr lang="en-US" sz="4000"/>
              <a:t>PM Company should have”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0456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9006D0A4-D9E2-4134-97DB-5C39FE2DD074}"/>
              </a:ext>
            </a:extLst>
          </p:cNvPr>
          <p:cNvSpPr txBox="1">
            <a:spLocks/>
          </p:cNvSpPr>
          <p:nvPr/>
        </p:nvSpPr>
        <p:spPr>
          <a:xfrm>
            <a:off x="609600" y="3583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4 hours in 12 minutes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9979F9B7-990C-4572-9C55-123996ED2BA7}"/>
              </a:ext>
            </a:extLst>
          </p:cNvPr>
          <p:cNvSpPr txBox="1">
            <a:spLocks/>
          </p:cNvSpPr>
          <p:nvPr/>
        </p:nvSpPr>
        <p:spPr>
          <a:xfrm>
            <a:off x="609600" y="13525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Start now</a:t>
            </a:r>
          </a:p>
          <a:p>
            <a:r>
              <a:rPr lang="en-US"/>
              <a:t>Be yourself</a:t>
            </a:r>
          </a:p>
          <a:p>
            <a:r>
              <a:rPr lang="en-US"/>
              <a:t>Friend request me – Tony Cline</a:t>
            </a:r>
          </a:p>
          <a:p>
            <a:r>
              <a:rPr lang="en-US"/>
              <a:t>Use the hashtag #NARPM30in30</a:t>
            </a:r>
          </a:p>
          <a:p>
            <a:r>
              <a:rPr lang="en-US"/>
              <a:t>Get the bonus material</a:t>
            </a:r>
            <a:endParaRPr lang="en-US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1476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107242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300" dirty="0">
                <a:latin typeface="Britannic Bold" panose="020B0903060703020204" pitchFamily="34" charset="0"/>
              </a:rPr>
              <a:t>Gold Sponsor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37730" y="2095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Thank You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G:\NARPM\Logo\Sponsors\zillow_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759" y="1953849"/>
            <a:ext cx="5894481" cy="153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8479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107242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300" dirty="0">
                <a:latin typeface="Britannic Bold" panose="020B0903060703020204" pitchFamily="34" charset="0"/>
              </a:rPr>
              <a:t>Official NARPM Partner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37730" y="2095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Thank You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G:\NARPM\Logo\Sponsors\Propertyware_logo_5400x19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1870030"/>
            <a:ext cx="6731000" cy="243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1003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107242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300" dirty="0">
                <a:latin typeface="Britannic Bold" panose="020B0903060703020204" pitchFamily="34" charset="0"/>
              </a:rPr>
              <a:t>Gold Sponsor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37730" y="2095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Thank You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917" y="2093256"/>
            <a:ext cx="6410165" cy="138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7059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NARPM\Events\Broker Owner Retreat\2019\Print\Reg + flyer\19brokerowner_graphi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247650"/>
            <a:ext cx="8839200" cy="555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6105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36195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2018 Past Presidents’ Charity Fundraiser</a:t>
            </a:r>
          </a:p>
        </p:txBody>
      </p:sp>
      <p:pic>
        <p:nvPicPr>
          <p:cNvPr id="6146" name="Picture 2" descr="C:\Users\mbeale\Desktop\fundrais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05" y="1351100"/>
            <a:ext cx="3800475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mbeale\Desktop\castingforrecovery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081" y="1566150"/>
            <a:ext cx="4478338" cy="240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19599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8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5" name="Round Diagonal Corner Rectangle 4"/>
          <p:cNvSpPr/>
          <p:nvPr/>
        </p:nvSpPr>
        <p:spPr>
          <a:xfrm>
            <a:off x="329265" y="361950"/>
            <a:ext cx="8536517" cy="4114800"/>
          </a:xfrm>
          <a:prstGeom prst="round2DiagRect">
            <a:avLst/>
          </a:prstGeom>
          <a:solidFill>
            <a:schemeClr val="bg1">
              <a:alpha val="94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72691" y="590550"/>
            <a:ext cx="5257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2018 </a:t>
            </a:r>
          </a:p>
          <a:p>
            <a:pPr algn="ctr"/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NARPM President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0" y="2866132"/>
            <a:ext cx="480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haparral Pro" pitchFamily="18" charset="0"/>
              </a:rPr>
              <a:t>Brian Birdy</a:t>
            </a:r>
          </a:p>
          <a:p>
            <a:pPr algn="ctr"/>
            <a:r>
              <a:rPr lang="en-US" sz="2800" dirty="0">
                <a:latin typeface="Chaparral Pro" pitchFamily="18" charset="0"/>
              </a:rPr>
              <a:t>MPM RMP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G:\NARPM\Marketing\Photos\bodcommittee\2018\2018_JPG_highres\BrianBirdy_16_cmy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34786"/>
            <a:ext cx="2688771" cy="336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2008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8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 Diagonal Corner Rectangle 5"/>
          <p:cNvSpPr/>
          <p:nvPr/>
        </p:nvSpPr>
        <p:spPr>
          <a:xfrm>
            <a:off x="302684" y="590550"/>
            <a:ext cx="8536517" cy="3505200"/>
          </a:xfrm>
          <a:prstGeom prst="round2DiagRect">
            <a:avLst/>
          </a:prstGeom>
          <a:solidFill>
            <a:schemeClr val="bg1">
              <a:alpha val="94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90600" y="1082754"/>
            <a:ext cx="7442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Chapter Excellence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2684" y="2778264"/>
            <a:ext cx="84603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Lucida Calligraphy" panose="03010101010101010101" pitchFamily="66" charset="0"/>
              </a:rPr>
              <a:t>Congratulations</a:t>
            </a:r>
          </a:p>
        </p:txBody>
      </p:sp>
    </p:spTree>
    <p:extLst>
      <p:ext uri="{BB962C8B-B14F-4D97-AF65-F5344CB8AC3E}">
        <p14:creationId xmlns:p14="http://schemas.microsoft.com/office/powerpoint/2010/main" val="27879818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8"/>
          <a:stretch/>
        </p:blipFill>
        <p:spPr>
          <a:xfrm>
            <a:off x="-1" y="0"/>
            <a:ext cx="9144001" cy="51435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" name="TextBox 8"/>
          <p:cNvSpPr txBox="1"/>
          <p:nvPr/>
        </p:nvSpPr>
        <p:spPr>
          <a:xfrm>
            <a:off x="609600" y="1809750"/>
            <a:ext cx="800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State Chapter of the Year</a:t>
            </a: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20631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OMGFILE01\Projects\NARPM\Chapters\Chapters\Active Chapters\California State\casta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40" y="819150"/>
            <a:ext cx="895386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90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8"/>
          <a:stretch/>
        </p:blipFill>
        <p:spPr>
          <a:xfrm>
            <a:off x="-1" y="0"/>
            <a:ext cx="9144001" cy="51435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8" name="TextBox 7"/>
          <p:cNvSpPr txBox="1"/>
          <p:nvPr/>
        </p:nvSpPr>
        <p:spPr>
          <a:xfrm>
            <a:off x="-1" y="1809750"/>
            <a:ext cx="9144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Large Chapter of the Year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4044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OMGFILE01\Projects\NARPM\Chapters\Chapters\Active Chapters\Atlanta\atlan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23950"/>
            <a:ext cx="8534400" cy="272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896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8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 Diagonal Corner Rectangle 5"/>
          <p:cNvSpPr/>
          <p:nvPr/>
        </p:nvSpPr>
        <p:spPr>
          <a:xfrm>
            <a:off x="302684" y="590550"/>
            <a:ext cx="8536517" cy="3505200"/>
          </a:xfrm>
          <a:prstGeom prst="round2DiagRect">
            <a:avLst/>
          </a:prstGeom>
          <a:solidFill>
            <a:schemeClr val="bg1">
              <a:alpha val="94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02683" y="1311116"/>
            <a:ext cx="853651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NARPM Talks</a:t>
            </a:r>
          </a:p>
          <a:p>
            <a:pPr algn="ctr"/>
            <a:r>
              <a:rPr lang="en-US" sz="60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parral Pro" pitchFamily="18" charset="0"/>
              </a:rPr>
              <a:t>Business Growth</a:t>
            </a:r>
            <a:endParaRPr lang="en-US" sz="4400" dirty="0">
              <a:latin typeface="Chaparral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7238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8"/>
          <a:stretch/>
        </p:blipFill>
        <p:spPr>
          <a:xfrm>
            <a:off x="-1" y="0"/>
            <a:ext cx="9144001" cy="51435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TextBox 5"/>
          <p:cNvSpPr txBox="1"/>
          <p:nvPr/>
        </p:nvSpPr>
        <p:spPr>
          <a:xfrm>
            <a:off x="-1" y="1809750"/>
            <a:ext cx="9144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Medium Chapter of the Year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74686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OMGFILE01\Projects\NARPM\Chapters\Chapters\Active Chapters\Colorado Springs\cosprin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32" y="1123950"/>
            <a:ext cx="864726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4747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8"/>
          <a:stretch/>
        </p:blipFill>
        <p:spPr>
          <a:xfrm>
            <a:off x="-1" y="0"/>
            <a:ext cx="9144001" cy="51435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-1" y="1809750"/>
            <a:ext cx="9144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Small Chapter of the Year</a:t>
            </a:r>
          </a:p>
        </p:txBody>
      </p:sp>
    </p:spTree>
    <p:extLst>
      <p:ext uri="{BB962C8B-B14F-4D97-AF65-F5344CB8AC3E}">
        <p14:creationId xmlns:p14="http://schemas.microsoft.com/office/powerpoint/2010/main" val="36320417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OMGFILE01\Projects\NARPM\Chapters\Chapters\Active Chapters\Texas Hill Country\texashillcount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47750"/>
            <a:ext cx="8806732" cy="281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0676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7F47077-87C0-8C49-92E5-7926E2B0EC9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" b="7963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BCC55ACC-A2F6-403C-A3A4-D59B3734D4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392984" y="285750"/>
            <a:ext cx="4751016" cy="485775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 descr="G:\NARPM\Logo\Themes\2018\2018 theme logos - FINAL\Get Involved Logo.png">
            <a:extLst>
              <a:ext uri="{FF2B5EF4-FFF2-40B4-BE49-F238E27FC236}">
                <a16:creationId xmlns="" xmlns:a16="http://schemas.microsoft.com/office/drawing/2014/main" id="{F3C2447D-BA3D-0C40-9CF2-6E17D5D13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499" y="1426729"/>
            <a:ext cx="4211051" cy="262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7DA2004-6B79-5543-A0F3-81C392CA0E05}"/>
              </a:ext>
            </a:extLst>
          </p:cNvPr>
          <p:cNvSpPr txBox="1"/>
          <p:nvPr/>
        </p:nvSpPr>
        <p:spPr>
          <a:xfrm>
            <a:off x="609600" y="466956"/>
            <a:ext cx="4622799" cy="20857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chemeClr val="tx1"/>
                </a:solidFill>
                <a:latin typeface="Britannic Bold" panose="020B0903060703020204" pitchFamily="34" charset="77"/>
                <a:ea typeface="+mj-ea"/>
                <a:cs typeface="Arial" panose="020B0604020202020204" pitchFamily="34" charset="0"/>
              </a:rPr>
              <a:t>30</a:t>
            </a:r>
            <a:r>
              <a:rPr lang="en-US" sz="3600" kern="1200" baseline="30000" dirty="0">
                <a:solidFill>
                  <a:schemeClr val="tx1"/>
                </a:solidFill>
                <a:latin typeface="Britannic Bold" panose="020B0903060703020204" pitchFamily="34" charset="77"/>
                <a:ea typeface="+mj-ea"/>
                <a:cs typeface="Arial" panose="020B0604020202020204" pitchFamily="34" charset="0"/>
              </a:rPr>
              <a:t>th</a:t>
            </a:r>
            <a:r>
              <a:rPr lang="en-US" sz="3600" kern="1200" dirty="0">
                <a:solidFill>
                  <a:schemeClr val="tx1"/>
                </a:solidFill>
                <a:latin typeface="Britannic Bold" panose="020B0903060703020204" pitchFamily="34" charset="77"/>
                <a:ea typeface="+mj-ea"/>
                <a:cs typeface="Arial" panose="020B0604020202020204" pitchFamily="34" charset="0"/>
              </a:rPr>
              <a:t> Annual NARPM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chemeClr val="tx1"/>
                </a:solidFill>
                <a:latin typeface="Britannic Bold" panose="020B0903060703020204" pitchFamily="34" charset="77"/>
                <a:ea typeface="+mj-ea"/>
                <a:cs typeface="Arial" panose="020B0604020202020204" pitchFamily="34" charset="0"/>
              </a:rPr>
              <a:t>Convention &amp; Trade Show</a:t>
            </a:r>
          </a:p>
        </p:txBody>
      </p:sp>
    </p:spTree>
    <p:extLst>
      <p:ext uri="{BB962C8B-B14F-4D97-AF65-F5344CB8AC3E}">
        <p14:creationId xmlns:p14="http://schemas.microsoft.com/office/powerpoint/2010/main" val="3759208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8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ound Diagonal Corner Rectangle 10"/>
          <p:cNvSpPr/>
          <p:nvPr/>
        </p:nvSpPr>
        <p:spPr>
          <a:xfrm>
            <a:off x="302684" y="590550"/>
            <a:ext cx="8536517" cy="3505200"/>
          </a:xfrm>
          <a:prstGeom prst="round2DiagRect">
            <a:avLst/>
          </a:prstGeom>
          <a:solidFill>
            <a:schemeClr val="bg1">
              <a:alpha val="94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90600" y="1082754"/>
            <a:ext cx="744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Member Awards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2684" y="2778264"/>
            <a:ext cx="84603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Lucida Calligraphy" panose="03010101010101010101" pitchFamily="66" charset="0"/>
              </a:rPr>
              <a:t>Congratulations</a:t>
            </a:r>
          </a:p>
        </p:txBody>
      </p:sp>
    </p:spTree>
    <p:extLst>
      <p:ext uri="{BB962C8B-B14F-4D97-AF65-F5344CB8AC3E}">
        <p14:creationId xmlns:p14="http://schemas.microsoft.com/office/powerpoint/2010/main" val="33512410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8"/>
          <a:stretch/>
        </p:blipFill>
        <p:spPr>
          <a:xfrm>
            <a:off x="-1" y="0"/>
            <a:ext cx="9144001" cy="51435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1842" y="1419820"/>
            <a:ext cx="84603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Congratulations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243822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Britannic Bold" panose="020B0903060703020204" pitchFamily="34" charset="0"/>
              </a:rPr>
              <a:t>5 Years</a:t>
            </a:r>
          </a:p>
        </p:txBody>
      </p:sp>
    </p:spTree>
    <p:extLst>
      <p:ext uri="{BB962C8B-B14F-4D97-AF65-F5344CB8AC3E}">
        <p14:creationId xmlns:p14="http://schemas.microsoft.com/office/powerpoint/2010/main" val="20109829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8"/>
          <a:stretch/>
        </p:blipFill>
        <p:spPr>
          <a:xfrm>
            <a:off x="-1" y="0"/>
            <a:ext cx="9144001" cy="51435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1842" y="1419820"/>
            <a:ext cx="84603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Congratulations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243822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Britannic Bold" panose="020B0903060703020204" pitchFamily="34" charset="0"/>
              </a:rPr>
              <a:t>10 Years</a:t>
            </a:r>
          </a:p>
        </p:txBody>
      </p:sp>
    </p:spTree>
    <p:extLst>
      <p:ext uri="{BB962C8B-B14F-4D97-AF65-F5344CB8AC3E}">
        <p14:creationId xmlns:p14="http://schemas.microsoft.com/office/powerpoint/2010/main" val="40324212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8"/>
          <a:stretch/>
        </p:blipFill>
        <p:spPr>
          <a:xfrm>
            <a:off x="-1" y="0"/>
            <a:ext cx="9144001" cy="51435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1842" y="1419820"/>
            <a:ext cx="84603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Congratulations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243822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Britannic Bold" panose="020B0903060703020204" pitchFamily="34" charset="0"/>
              </a:rPr>
              <a:t>15 Years</a:t>
            </a:r>
          </a:p>
        </p:txBody>
      </p:sp>
    </p:spTree>
    <p:extLst>
      <p:ext uri="{BB962C8B-B14F-4D97-AF65-F5344CB8AC3E}">
        <p14:creationId xmlns:p14="http://schemas.microsoft.com/office/powerpoint/2010/main" val="8895516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8"/>
          <a:stretch/>
        </p:blipFill>
        <p:spPr>
          <a:xfrm>
            <a:off x="-1" y="0"/>
            <a:ext cx="9144001" cy="51435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1842" y="1419820"/>
            <a:ext cx="84603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Congratulations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243822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Britannic Bold" panose="020B0903060703020204" pitchFamily="34" charset="0"/>
              </a:rPr>
              <a:t>20 Years</a:t>
            </a:r>
          </a:p>
        </p:txBody>
      </p:sp>
    </p:spTree>
    <p:extLst>
      <p:ext uri="{BB962C8B-B14F-4D97-AF65-F5344CB8AC3E}">
        <p14:creationId xmlns:p14="http://schemas.microsoft.com/office/powerpoint/2010/main" val="3175467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8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302684" y="342900"/>
            <a:ext cx="8536517" cy="4229100"/>
          </a:xfrm>
          <a:prstGeom prst="round2DiagRect">
            <a:avLst/>
          </a:prstGeom>
          <a:solidFill>
            <a:schemeClr val="bg1">
              <a:lumMod val="95000"/>
              <a:alpha val="94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3399" y="666750"/>
            <a:ext cx="80772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Company Acquisitions </a:t>
            </a:r>
          </a:p>
          <a:p>
            <a:pPr algn="ctr"/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– What to Expect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-10099" y="2876550"/>
            <a:ext cx="91540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Britannic Bold" panose="020B0903060703020204" pitchFamily="34" charset="0"/>
              </a:rPr>
              <a:t>Steve Schultz, MPM RMP</a:t>
            </a:r>
          </a:p>
          <a:p>
            <a:pPr algn="ctr"/>
            <a:r>
              <a:rPr lang="en-US" sz="3200" dirty="0">
                <a:latin typeface="Chaparral Pro" pitchFamily="18" charset="0"/>
              </a:rPr>
              <a:t>Blue Fox Properties LLC, CRMC </a:t>
            </a:r>
          </a:p>
        </p:txBody>
      </p:sp>
    </p:spTree>
    <p:extLst>
      <p:ext uri="{BB962C8B-B14F-4D97-AF65-F5344CB8AC3E}">
        <p14:creationId xmlns:p14="http://schemas.microsoft.com/office/powerpoint/2010/main" val="28316239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8"/>
          <a:stretch/>
        </p:blipFill>
        <p:spPr>
          <a:xfrm>
            <a:off x="-1" y="0"/>
            <a:ext cx="9144001" cy="51435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341842" y="438150"/>
            <a:ext cx="84603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Congratulations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12001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Britannic Bold" panose="020B0903060703020204" pitchFamily="34" charset="0"/>
              </a:rPr>
              <a:t>25 Years</a:t>
            </a:r>
          </a:p>
        </p:txBody>
      </p:sp>
      <p:sp>
        <p:nvSpPr>
          <p:cNvPr id="10" name="Round Diagonal Corner Rectangle 9"/>
          <p:cNvSpPr/>
          <p:nvPr/>
        </p:nvSpPr>
        <p:spPr>
          <a:xfrm>
            <a:off x="302684" y="2400478"/>
            <a:ext cx="8536517" cy="2076272"/>
          </a:xfrm>
          <a:prstGeom prst="round2DiagRect">
            <a:avLst/>
          </a:prstGeom>
          <a:solidFill>
            <a:schemeClr val="bg1">
              <a:alpha val="94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09600" y="2530673"/>
            <a:ext cx="3429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Sally Backus, MPM RMP</a:t>
            </a:r>
          </a:p>
          <a:p>
            <a:r>
              <a:rPr lang="en-US" sz="1400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Eddie Davis, MPM RMP</a:t>
            </a:r>
          </a:p>
          <a:p>
            <a:r>
              <a:rPr lang="en-US" sz="1400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Stephen Foster, MPM RMP</a:t>
            </a:r>
          </a:p>
          <a:p>
            <a:r>
              <a:rPr lang="en-US" sz="1400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Debbi Hart, RMP</a:t>
            </a:r>
          </a:p>
          <a:p>
            <a:r>
              <a:rPr lang="en-US" sz="1400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Christopher </a:t>
            </a:r>
            <a:r>
              <a:rPr lang="en-US" sz="1400" dirty="0" err="1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Hermanski</a:t>
            </a:r>
            <a:r>
              <a:rPr lang="en-US" sz="1400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, MPM RMP</a:t>
            </a:r>
          </a:p>
          <a:p>
            <a:r>
              <a:rPr lang="en-US" sz="1400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Hank Holland</a:t>
            </a:r>
          </a:p>
          <a:p>
            <a:r>
              <a:rPr lang="en-US" sz="1400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Robert Locke, MPM RMP</a:t>
            </a:r>
          </a:p>
          <a:p>
            <a:r>
              <a:rPr lang="en-US" sz="1400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Susan E. Melton, MPM RMP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57600" y="2530673"/>
            <a:ext cx="3429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Joyce C. Moody, RMP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Elizabeth Morgan, MPM RMP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John P. Murphy, Jr.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Scott Porter, MPM RMP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Melissa Prandi, MPM RMP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Rick L.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Raich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RMP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David M. Roth</a:t>
            </a:r>
          </a:p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Bonnye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L.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Sirk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MPM RMP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72200" y="2530673"/>
            <a:ext cx="27432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Daniel C. Thomas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T.J. Tompkins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Cindy Van Mater, MPM RMP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Harry D. Van Mater, MPM RMP</a:t>
            </a:r>
          </a:p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Marshia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Webb, RMP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Ted White, MPM RMP</a:t>
            </a:r>
          </a:p>
          <a:p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01684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8"/>
          <a:stretch/>
        </p:blipFill>
        <p:spPr>
          <a:xfrm>
            <a:off x="-1" y="0"/>
            <a:ext cx="9144001" cy="51435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1" y="429220"/>
            <a:ext cx="9144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Congratulations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12001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Britannic Bold" panose="020B0903060703020204" pitchFamily="34" charset="0"/>
              </a:rPr>
              <a:t>30 Years</a:t>
            </a:r>
          </a:p>
        </p:txBody>
      </p:sp>
      <p:sp>
        <p:nvSpPr>
          <p:cNvPr id="10" name="Round Diagonal Corner Rectangle 9"/>
          <p:cNvSpPr/>
          <p:nvPr/>
        </p:nvSpPr>
        <p:spPr>
          <a:xfrm>
            <a:off x="1714499" y="2419350"/>
            <a:ext cx="5715001" cy="2076272"/>
          </a:xfrm>
          <a:prstGeom prst="round2DiagRect">
            <a:avLst/>
          </a:prstGeom>
          <a:solidFill>
            <a:schemeClr val="bg1">
              <a:alpha val="94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400300" y="2647950"/>
            <a:ext cx="4343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Beverly Browning, MPM RMP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Karen Ebert, MPM RMP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John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Pariza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Steve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Urie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MPM RMP</a:t>
            </a:r>
          </a:p>
        </p:txBody>
      </p:sp>
    </p:spTree>
    <p:extLst>
      <p:ext uri="{BB962C8B-B14F-4D97-AF65-F5344CB8AC3E}">
        <p14:creationId xmlns:p14="http://schemas.microsoft.com/office/powerpoint/2010/main" val="27777857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8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ound Diagonal Corner Rectangle 10"/>
          <p:cNvSpPr/>
          <p:nvPr/>
        </p:nvSpPr>
        <p:spPr>
          <a:xfrm>
            <a:off x="302684" y="590550"/>
            <a:ext cx="8536517" cy="3505200"/>
          </a:xfrm>
          <a:prstGeom prst="round2DiagRect">
            <a:avLst/>
          </a:prstGeom>
          <a:solidFill>
            <a:schemeClr val="bg1">
              <a:alpha val="94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90600" y="1082754"/>
            <a:ext cx="744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New Members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2684" y="2778264"/>
            <a:ext cx="84603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Lucida Calligraphy" panose="03010101010101010101" pitchFamily="66" charset="0"/>
              </a:rPr>
              <a:t>Welcome to NARPM</a:t>
            </a:r>
          </a:p>
        </p:txBody>
      </p:sp>
    </p:spTree>
    <p:extLst>
      <p:ext uri="{BB962C8B-B14F-4D97-AF65-F5344CB8AC3E}">
        <p14:creationId xmlns:p14="http://schemas.microsoft.com/office/powerpoint/2010/main" val="7961266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37730" y="2095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Thank You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971550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Britannic Bold" panose="020B0903060703020204" pitchFamily="34" charset="0"/>
              </a:rPr>
              <a:t>Member Services Committee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4800" y="1807785"/>
            <a:ext cx="2819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Bryan Jenkins, MPM RMP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Chair</a:t>
            </a:r>
          </a:p>
          <a:p>
            <a:pPr algn="ctr"/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Angela Holman, MPM RMP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Vice Chair</a:t>
            </a:r>
          </a:p>
          <a:p>
            <a:pPr algn="ctr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Jerry Allred, MPM RMP</a:t>
            </a:r>
          </a:p>
          <a:p>
            <a:pPr algn="ctr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Liz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Cleyman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, RMP</a:t>
            </a:r>
          </a:p>
          <a:p>
            <a:pPr algn="ctr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Shannon Cornell, RMP</a:t>
            </a:r>
          </a:p>
          <a:p>
            <a:pPr algn="ctr"/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David Dobbins</a:t>
            </a: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54037" y="1807785"/>
            <a:ext cx="238832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Robin Frank</a:t>
            </a:r>
          </a:p>
          <a:p>
            <a:pPr algn="ctr"/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Pete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Howlett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, RMP </a:t>
            </a:r>
          </a:p>
          <a:p>
            <a:pPr algn="ctr"/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Mark Kallus</a:t>
            </a:r>
          </a:p>
          <a:p>
            <a:pPr algn="ctr"/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Sally Knight, RMP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Alan Lam, RMP </a:t>
            </a:r>
          </a:p>
          <a:p>
            <a:pPr algn="ctr"/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Krystal Perkins 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Sherri Mayes, MPM RMP</a:t>
            </a: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943600" y="1737539"/>
            <a:ext cx="30480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Katie McNeeley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Dawn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Ostovich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, MPM RMP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Paige Sweeney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Sarah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Turocy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, RMP</a:t>
            </a:r>
          </a:p>
          <a:p>
            <a:pPr algn="ctr"/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Gail Phillips, NARMP Staff</a:t>
            </a:r>
          </a:p>
          <a:p>
            <a:pPr algn="ctr"/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Jackie Sabogal,  NARPM Staff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7195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8"/>
          <a:stretch/>
        </p:blipFill>
        <p:spPr>
          <a:xfrm>
            <a:off x="-1" y="0"/>
            <a:ext cx="9144001" cy="51435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250" y="590550"/>
            <a:ext cx="9144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2018 Rocky Maxwell Award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783" y="2032254"/>
            <a:ext cx="3456432" cy="229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050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250" y="133350"/>
            <a:ext cx="91440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2018 Rocky Maxwell Award</a:t>
            </a:r>
          </a:p>
          <a:p>
            <a:pPr algn="ctr"/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WINNER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24250" y="1579900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Chaparral Pro" pitchFamily="18" charset="0"/>
              </a:rPr>
              <a:t>Jim Sharone</a:t>
            </a:r>
          </a:p>
        </p:txBody>
      </p:sp>
      <p:pic>
        <p:nvPicPr>
          <p:cNvPr id="3074" name="Picture 2" descr="G:\NARPM\Communications\Residential Resource\photosbios\JimSharo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287786"/>
            <a:ext cx="2133600" cy="248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39573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3400" y="316290"/>
            <a:ext cx="815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NEW MEMBER </a:t>
            </a:r>
          </a:p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RECRUITMENT CAMPAIGN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5300" y="2647950"/>
            <a:ext cx="815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parral Pro" pitchFamily="18" charset="0"/>
              </a:rPr>
              <a:t>7,500 Members by 2020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684553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7F47077-87C0-8C49-92E5-7926E2B0EC9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" b="7963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BCC55ACC-A2F6-403C-A3A4-D59B3734D4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392984" y="285750"/>
            <a:ext cx="4751016" cy="485775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 descr="G:\NARPM\Logo\Themes\2018\2018 theme logos - FINAL\Get Involved Logo.png">
            <a:extLst>
              <a:ext uri="{FF2B5EF4-FFF2-40B4-BE49-F238E27FC236}">
                <a16:creationId xmlns="" xmlns:a16="http://schemas.microsoft.com/office/drawing/2014/main" id="{F3C2447D-BA3D-0C40-9CF2-6E17D5D13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499" y="1426729"/>
            <a:ext cx="4211051" cy="262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7DA2004-6B79-5543-A0F3-81C392CA0E05}"/>
              </a:ext>
            </a:extLst>
          </p:cNvPr>
          <p:cNvSpPr txBox="1"/>
          <p:nvPr/>
        </p:nvSpPr>
        <p:spPr>
          <a:xfrm>
            <a:off x="609600" y="466956"/>
            <a:ext cx="4622799" cy="20857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chemeClr val="tx1"/>
                </a:solidFill>
                <a:latin typeface="Britannic Bold" panose="020B0903060703020204" pitchFamily="34" charset="77"/>
                <a:ea typeface="+mj-ea"/>
                <a:cs typeface="Arial" panose="020B0604020202020204" pitchFamily="34" charset="0"/>
              </a:rPr>
              <a:t>30</a:t>
            </a:r>
            <a:r>
              <a:rPr lang="en-US" sz="3600" kern="1200" baseline="30000" dirty="0">
                <a:solidFill>
                  <a:schemeClr val="tx1"/>
                </a:solidFill>
                <a:latin typeface="Britannic Bold" panose="020B0903060703020204" pitchFamily="34" charset="77"/>
                <a:ea typeface="+mj-ea"/>
                <a:cs typeface="Arial" panose="020B0604020202020204" pitchFamily="34" charset="0"/>
              </a:rPr>
              <a:t>th</a:t>
            </a:r>
            <a:r>
              <a:rPr lang="en-US" sz="3600" kern="1200" dirty="0">
                <a:solidFill>
                  <a:schemeClr val="tx1"/>
                </a:solidFill>
                <a:latin typeface="Britannic Bold" panose="020B0903060703020204" pitchFamily="34" charset="77"/>
                <a:ea typeface="+mj-ea"/>
                <a:cs typeface="Arial" panose="020B0604020202020204" pitchFamily="34" charset="0"/>
              </a:rPr>
              <a:t> Annual NARPM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chemeClr val="tx1"/>
                </a:solidFill>
                <a:latin typeface="Britannic Bold" panose="020B0903060703020204" pitchFamily="34" charset="77"/>
                <a:ea typeface="+mj-ea"/>
                <a:cs typeface="Arial" panose="020B0604020202020204" pitchFamily="34" charset="0"/>
              </a:rPr>
              <a:t>Convention &amp; Trade Show</a:t>
            </a:r>
          </a:p>
        </p:txBody>
      </p:sp>
    </p:spTree>
    <p:extLst>
      <p:ext uri="{BB962C8B-B14F-4D97-AF65-F5344CB8AC3E}">
        <p14:creationId xmlns:p14="http://schemas.microsoft.com/office/powerpoint/2010/main" val="21967930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8"/>
          <a:stretch/>
        </p:blipFill>
        <p:spPr>
          <a:xfrm>
            <a:off x="-1" y="0"/>
            <a:ext cx="9144001" cy="51435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33384" y="1809750"/>
            <a:ext cx="9144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Affiliates of the Year</a:t>
            </a:r>
          </a:p>
        </p:txBody>
      </p:sp>
    </p:spTree>
    <p:extLst>
      <p:ext uri="{BB962C8B-B14F-4D97-AF65-F5344CB8AC3E}">
        <p14:creationId xmlns:p14="http://schemas.microsoft.com/office/powerpoint/2010/main" val="289052299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1362" y="438150"/>
            <a:ext cx="84603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Congratulations</a:t>
            </a:r>
          </a:p>
        </p:txBody>
      </p:sp>
      <p:pic>
        <p:nvPicPr>
          <p:cNvPr id="1026" name="Picture 2" descr="G:\NARPM\Logo\Sponsors\FilterEasy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628775"/>
            <a:ext cx="4713933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mbeale\Desktop\Pet-Screeni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241" y="3117257"/>
            <a:ext cx="5251450" cy="178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4481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192" y="494258"/>
            <a:ext cx="915409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Britannic Bold" panose="020B0903060703020204" pitchFamily="34" charset="0"/>
              </a:rPr>
              <a:t>Top 5 questions I get regarding acquisitions (from the buyer’s perspective):</a:t>
            </a:r>
            <a:endParaRPr lang="en-US" sz="6600" b="1" dirty="0">
              <a:latin typeface="Britannic Bold" panose="020B0903060703020204"/>
            </a:endParaRPr>
          </a:p>
        </p:txBody>
      </p:sp>
    </p:spTree>
    <p:extLst>
      <p:ext uri="{BB962C8B-B14F-4D97-AF65-F5344CB8AC3E}">
        <p14:creationId xmlns:p14="http://schemas.microsoft.com/office/powerpoint/2010/main" val="57716438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8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329265" y="361950"/>
            <a:ext cx="8536517" cy="4114800"/>
          </a:xfrm>
          <a:prstGeom prst="round2DiagRect">
            <a:avLst/>
          </a:prstGeom>
          <a:solidFill>
            <a:schemeClr val="bg1">
              <a:alpha val="94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572691" y="590550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2019 </a:t>
            </a:r>
          </a:p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NARPM President</a:t>
            </a:r>
          </a:p>
        </p:txBody>
      </p:sp>
      <p:pic>
        <p:nvPicPr>
          <p:cNvPr id="1026" name="Picture 2" descr="C:\Users\mbeale\Desktop\EricWetherington_3_cmy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66750"/>
            <a:ext cx="2865120" cy="358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0" y="2866132"/>
            <a:ext cx="480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haparral Pro" pitchFamily="18" charset="0"/>
              </a:rPr>
              <a:t>Eric </a:t>
            </a:r>
            <a:r>
              <a:rPr lang="en-US" sz="3600" b="1" dirty="0" err="1">
                <a:latin typeface="Chaparral Pro" pitchFamily="18" charset="0"/>
              </a:rPr>
              <a:t>Wetherington</a:t>
            </a:r>
            <a:endParaRPr lang="en-US" sz="3600" b="1" dirty="0">
              <a:latin typeface="Chaparral Pro" pitchFamily="18" charset="0"/>
            </a:endParaRPr>
          </a:p>
          <a:p>
            <a:pPr algn="ctr"/>
            <a:r>
              <a:rPr lang="en-US" sz="2800" dirty="0">
                <a:latin typeface="Chaparral Pro" pitchFamily="18" charset="0"/>
              </a:rPr>
              <a:t>MPM RMP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875375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8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329265" y="361950"/>
            <a:ext cx="8536517" cy="4114800"/>
          </a:xfrm>
          <a:prstGeom prst="round2DiagRect">
            <a:avLst/>
          </a:prstGeom>
          <a:solidFill>
            <a:schemeClr val="bg1">
              <a:alpha val="94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72691" y="590550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 NARPM </a:t>
            </a:r>
          </a:p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Past President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0000" y="2866132"/>
            <a:ext cx="480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haparral Pro" pitchFamily="18" charset="0"/>
              </a:rPr>
              <a:t>Steve Schultz</a:t>
            </a:r>
          </a:p>
          <a:p>
            <a:pPr algn="ctr"/>
            <a:r>
              <a:rPr lang="en-US" sz="2800" dirty="0">
                <a:latin typeface="Chaparral Pro" pitchFamily="18" charset="0"/>
              </a:rPr>
              <a:t>MPM RMP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G:\NARPM\Marketing\Photos\bodcommittee\2018\2018_JPG_highres\SteveSchultz_10_cmy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569" y="590550"/>
            <a:ext cx="2990088" cy="373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10510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8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302684" y="209550"/>
            <a:ext cx="8536517" cy="4724400"/>
          </a:xfrm>
          <a:prstGeom prst="round2DiagRect">
            <a:avLst/>
          </a:prstGeom>
          <a:solidFill>
            <a:schemeClr val="bg1">
              <a:alpha val="94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-1" y="292953"/>
            <a:ext cx="914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2019 Board of Directors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006" y="1290969"/>
            <a:ext cx="337239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Kellie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Tollifson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, MPM RMP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President Elect</a:t>
            </a:r>
          </a:p>
          <a:p>
            <a:pPr algn="ctr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Scott Abernathy, MPM RMP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Treasurer</a:t>
            </a:r>
          </a:p>
          <a:p>
            <a:pPr algn="ctr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Brian Birdy, MPM RMP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Immediate Past President</a:t>
            </a:r>
          </a:p>
          <a:p>
            <a:pPr algn="ctr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Joel Elliot, RMP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Southeast RVP</a:t>
            </a:r>
          </a:p>
          <a:p>
            <a:pPr algn="ctr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Chrysztyna Rowek, MPM RMP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Northwest RVP</a:t>
            </a:r>
          </a:p>
          <a:p>
            <a:pPr algn="ctr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24400" y="1277362"/>
            <a:ext cx="34417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Liz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Cleyman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, MPM RMP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Southwest RVP</a:t>
            </a:r>
          </a:p>
          <a:p>
            <a:pPr algn="ctr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Charlene Minor, MPM RMP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Pacific and Pacific Islands Regions RVP</a:t>
            </a:r>
          </a:p>
          <a:p>
            <a:pPr algn="ctr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Pete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Neubig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, MPM RMP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Central RVP</a:t>
            </a:r>
          </a:p>
          <a:p>
            <a:pPr algn="ctr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Tim Wehner, MPM RMP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Atlantic Region RVP</a:t>
            </a:r>
          </a:p>
        </p:txBody>
      </p:sp>
    </p:spTree>
    <p:extLst>
      <p:ext uri="{BB962C8B-B14F-4D97-AF65-F5344CB8AC3E}">
        <p14:creationId xmlns:p14="http://schemas.microsoft.com/office/powerpoint/2010/main" val="63132089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8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5" name="Round Diagonal Corner Rectangle 4"/>
          <p:cNvSpPr/>
          <p:nvPr/>
        </p:nvSpPr>
        <p:spPr>
          <a:xfrm>
            <a:off x="329265" y="361950"/>
            <a:ext cx="8536517" cy="4114800"/>
          </a:xfrm>
          <a:prstGeom prst="round2DiagRect">
            <a:avLst/>
          </a:prstGeom>
          <a:solidFill>
            <a:schemeClr val="bg1">
              <a:alpha val="94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72691" y="590550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2019 </a:t>
            </a:r>
          </a:p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NARPM President</a:t>
            </a:r>
          </a:p>
        </p:txBody>
      </p:sp>
      <p:pic>
        <p:nvPicPr>
          <p:cNvPr id="7" name="Picture 2" descr="C:\Users\mbeale\Desktop\EricWetherington_3_cmy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66750"/>
            <a:ext cx="2865120" cy="358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810000" y="2866132"/>
            <a:ext cx="480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haparral Pro" pitchFamily="18" charset="0"/>
              </a:rPr>
              <a:t>Eric </a:t>
            </a:r>
            <a:r>
              <a:rPr lang="en-US" sz="3600" b="1" dirty="0" err="1">
                <a:latin typeface="Chaparral Pro" pitchFamily="18" charset="0"/>
              </a:rPr>
              <a:t>Wetherington</a:t>
            </a:r>
            <a:endParaRPr lang="en-US" sz="3600" b="1" dirty="0">
              <a:latin typeface="Chaparral Pro" pitchFamily="18" charset="0"/>
            </a:endParaRPr>
          </a:p>
          <a:p>
            <a:pPr algn="ctr"/>
            <a:r>
              <a:rPr lang="en-US" sz="2800" dirty="0">
                <a:latin typeface="Chaparral Pro" pitchFamily="18" charset="0"/>
              </a:rPr>
              <a:t>MPM RMP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334923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 preferRelativeResize="0"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8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329265" y="361950"/>
            <a:ext cx="8536517" cy="4114800"/>
          </a:xfrm>
          <a:prstGeom prst="round2DiagRect">
            <a:avLst/>
          </a:prstGeom>
          <a:solidFill>
            <a:schemeClr val="bg1">
              <a:alpha val="94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72691" y="590550"/>
            <a:ext cx="5257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2018 </a:t>
            </a:r>
          </a:p>
          <a:p>
            <a:pPr algn="ctr"/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NARPM President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00" y="2866132"/>
            <a:ext cx="480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haparral Pro" pitchFamily="18" charset="0"/>
              </a:rPr>
              <a:t>Brian Birdy</a:t>
            </a:r>
          </a:p>
          <a:p>
            <a:pPr algn="ctr"/>
            <a:r>
              <a:rPr lang="en-US" sz="2800" dirty="0">
                <a:latin typeface="Chaparral Pro" pitchFamily="18" charset="0"/>
              </a:rPr>
              <a:t>MPM RMP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G:\NARPM\Marketing\Photos\bodcommittee\2018\2018_JPG_highres\BrianBirdy_16_cmy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34786"/>
            <a:ext cx="2688771" cy="336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32847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7F47077-87C0-8C49-92E5-7926E2B0EC9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" b="7963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BCC55ACC-A2F6-403C-A3A4-D59B3734D4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392984" y="285750"/>
            <a:ext cx="4751016" cy="485775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 descr="G:\NARPM\Logo\Themes\2018\2018 theme logos - FINAL\Get Involved Logo.png">
            <a:extLst>
              <a:ext uri="{FF2B5EF4-FFF2-40B4-BE49-F238E27FC236}">
                <a16:creationId xmlns="" xmlns:a16="http://schemas.microsoft.com/office/drawing/2014/main" id="{F3C2447D-BA3D-0C40-9CF2-6E17D5D13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499" y="1426729"/>
            <a:ext cx="4211051" cy="262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7DA2004-6B79-5543-A0F3-81C392CA0E05}"/>
              </a:ext>
            </a:extLst>
          </p:cNvPr>
          <p:cNvSpPr txBox="1"/>
          <p:nvPr/>
        </p:nvSpPr>
        <p:spPr>
          <a:xfrm>
            <a:off x="609600" y="466956"/>
            <a:ext cx="4622799" cy="20857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chemeClr val="tx1"/>
                </a:solidFill>
                <a:latin typeface="Britannic Bold" panose="020B0903060703020204" pitchFamily="34" charset="77"/>
                <a:ea typeface="+mj-ea"/>
                <a:cs typeface="Arial" panose="020B0604020202020204" pitchFamily="34" charset="0"/>
              </a:rPr>
              <a:t>30</a:t>
            </a:r>
            <a:r>
              <a:rPr lang="en-US" sz="3600" kern="1200" baseline="30000" dirty="0">
                <a:solidFill>
                  <a:schemeClr val="tx1"/>
                </a:solidFill>
                <a:latin typeface="Britannic Bold" panose="020B0903060703020204" pitchFamily="34" charset="77"/>
                <a:ea typeface="+mj-ea"/>
                <a:cs typeface="Arial" panose="020B0604020202020204" pitchFamily="34" charset="0"/>
              </a:rPr>
              <a:t>th</a:t>
            </a:r>
            <a:r>
              <a:rPr lang="en-US" sz="3600" kern="1200" dirty="0">
                <a:solidFill>
                  <a:schemeClr val="tx1"/>
                </a:solidFill>
                <a:latin typeface="Britannic Bold" panose="020B0903060703020204" pitchFamily="34" charset="77"/>
                <a:ea typeface="+mj-ea"/>
                <a:cs typeface="Arial" panose="020B0604020202020204" pitchFamily="34" charset="0"/>
              </a:rPr>
              <a:t> Annual NARPM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chemeClr val="tx1"/>
                </a:solidFill>
                <a:latin typeface="Britannic Bold" panose="020B0903060703020204" pitchFamily="34" charset="77"/>
                <a:ea typeface="+mj-ea"/>
                <a:cs typeface="Arial" panose="020B0604020202020204" pitchFamily="34" charset="0"/>
              </a:rPr>
              <a:t>Convention &amp; Trade Show</a:t>
            </a:r>
          </a:p>
        </p:txBody>
      </p:sp>
    </p:spTree>
    <p:extLst>
      <p:ext uri="{BB962C8B-B14F-4D97-AF65-F5344CB8AC3E}">
        <p14:creationId xmlns:p14="http://schemas.microsoft.com/office/powerpoint/2010/main" val="38442398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 preferRelativeResize="0"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8"/>
          <a:stretch/>
        </p:blipFill>
        <p:spPr>
          <a:xfrm>
            <a:off x="-32658" y="0"/>
            <a:ext cx="9176657" cy="5143500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270026" y="514350"/>
            <a:ext cx="8536517" cy="3714750"/>
          </a:xfrm>
          <a:prstGeom prst="round2DiagRect">
            <a:avLst/>
          </a:prstGeom>
          <a:solidFill>
            <a:schemeClr val="bg1">
              <a:lumMod val="95000"/>
              <a:alpha val="96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657600" y="2371725"/>
            <a:ext cx="5229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Britannic Bold" panose="020B0903060703020204" pitchFamily="34" charset="0"/>
              </a:rPr>
              <a:t>Work, Laugh, Repeat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69575" y="1063229"/>
            <a:ext cx="609639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pc="300" dirty="0">
                <a:latin typeface="Britannic Bold" panose="020B0903060703020204" pitchFamily="34" charset="0"/>
              </a:rPr>
              <a:t>Greg </a:t>
            </a:r>
            <a:r>
              <a:rPr lang="en-US" sz="5400" b="1" spc="300" dirty="0" err="1">
                <a:latin typeface="Britannic Bold" panose="020B0903060703020204" pitchFamily="34" charset="0"/>
              </a:rPr>
              <a:t>Schwem</a:t>
            </a:r>
            <a:endParaRPr lang="en-US" sz="5400" b="1" spc="300" dirty="0">
              <a:latin typeface="Britannic Bold" panose="020B0903060703020204" pitchFamily="34" charset="0"/>
            </a:endParaRPr>
          </a:p>
          <a:p>
            <a:pPr algn="ctr"/>
            <a:endParaRPr lang="en-US" sz="3600" dirty="0">
              <a:latin typeface="Britannic Bold" panose="020B0903060703020204" pitchFamily="34" charset="0"/>
            </a:endParaRP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742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G:\NARPM\Events\Convention 2018\Paid Speaker Information\photos edit - Pat\GregSchwe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19150"/>
            <a:ext cx="2743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6453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7F47077-87C0-8C49-92E5-7926E2B0EC9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" b="7963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BCC55ACC-A2F6-403C-A3A4-D59B3734D4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392984" y="285750"/>
            <a:ext cx="4751016" cy="485775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 descr="G:\NARPM\Logo\Themes\2018\2018 theme logos - FINAL\Get Involved Logo.png">
            <a:extLst>
              <a:ext uri="{FF2B5EF4-FFF2-40B4-BE49-F238E27FC236}">
                <a16:creationId xmlns="" xmlns:a16="http://schemas.microsoft.com/office/drawing/2014/main" id="{F3C2447D-BA3D-0C40-9CF2-6E17D5D13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499" y="1426729"/>
            <a:ext cx="4211051" cy="262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7DA2004-6B79-5543-A0F3-81C392CA0E05}"/>
              </a:ext>
            </a:extLst>
          </p:cNvPr>
          <p:cNvSpPr txBox="1"/>
          <p:nvPr/>
        </p:nvSpPr>
        <p:spPr>
          <a:xfrm>
            <a:off x="609600" y="466956"/>
            <a:ext cx="4622799" cy="20857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chemeClr val="tx1"/>
                </a:solidFill>
                <a:latin typeface="Britannic Bold" panose="020B0903060703020204" pitchFamily="34" charset="77"/>
                <a:ea typeface="+mj-ea"/>
                <a:cs typeface="Arial" panose="020B0604020202020204" pitchFamily="34" charset="0"/>
              </a:rPr>
              <a:t>30</a:t>
            </a:r>
            <a:r>
              <a:rPr lang="en-US" sz="3600" kern="1200" baseline="30000" dirty="0">
                <a:solidFill>
                  <a:schemeClr val="tx1"/>
                </a:solidFill>
                <a:latin typeface="Britannic Bold" panose="020B0903060703020204" pitchFamily="34" charset="77"/>
                <a:ea typeface="+mj-ea"/>
                <a:cs typeface="Arial" panose="020B0604020202020204" pitchFamily="34" charset="0"/>
              </a:rPr>
              <a:t>th</a:t>
            </a:r>
            <a:r>
              <a:rPr lang="en-US" sz="3600" kern="1200" dirty="0">
                <a:solidFill>
                  <a:schemeClr val="tx1"/>
                </a:solidFill>
                <a:latin typeface="Britannic Bold" panose="020B0903060703020204" pitchFamily="34" charset="77"/>
                <a:ea typeface="+mj-ea"/>
                <a:cs typeface="Arial" panose="020B0604020202020204" pitchFamily="34" charset="0"/>
              </a:rPr>
              <a:t> Annual NARPM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chemeClr val="tx1"/>
                </a:solidFill>
                <a:latin typeface="Britannic Bold" panose="020B0903060703020204" pitchFamily="34" charset="77"/>
                <a:ea typeface="+mj-ea"/>
                <a:cs typeface="Arial" panose="020B0604020202020204" pitchFamily="34" charset="0"/>
              </a:rPr>
              <a:t>Convention &amp; Trade Show</a:t>
            </a:r>
          </a:p>
        </p:txBody>
      </p:sp>
    </p:spTree>
    <p:extLst>
      <p:ext uri="{BB962C8B-B14F-4D97-AF65-F5344CB8AC3E}">
        <p14:creationId xmlns:p14="http://schemas.microsoft.com/office/powerpoint/2010/main" val="8201040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mbeale\Desktop\2powerpointbackground.jpg">
            <a:extLst>
              <a:ext uri="{FF2B5EF4-FFF2-40B4-BE49-F238E27FC236}">
                <a16:creationId xmlns="" xmlns:a16="http://schemas.microsoft.com/office/drawing/2014/main" id="{B4085634-CAEA-1947-B550-B564640D3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mbeale\Desktop\Untitled.png">
            <a:extLst>
              <a:ext uri="{FF2B5EF4-FFF2-40B4-BE49-F238E27FC236}">
                <a16:creationId xmlns="" xmlns:a16="http://schemas.microsoft.com/office/drawing/2014/main" id="{86FFA7AE-0362-C945-BB81-D03AE6A0F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533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="" xmlns:a16="http://schemas.microsoft.com/office/drawing/2014/main" id="{84348DBE-1579-0E45-AB17-558654F94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689" y="4248150"/>
            <a:ext cx="1614311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959464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7F47077-87C0-8C49-92E5-7926E2B0EC9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" b="7963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BCC55ACC-A2F6-403C-A3A4-D59B3734D4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392984" y="285750"/>
            <a:ext cx="4751016" cy="485775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 descr="G:\NARPM\Logo\Themes\2018\2018 theme logos - FINAL\Get Involved Logo.png">
            <a:extLst>
              <a:ext uri="{FF2B5EF4-FFF2-40B4-BE49-F238E27FC236}">
                <a16:creationId xmlns="" xmlns:a16="http://schemas.microsoft.com/office/drawing/2014/main" id="{F3C2447D-BA3D-0C40-9CF2-6E17D5D13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499" y="1426729"/>
            <a:ext cx="4211051" cy="262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7DA2004-6B79-5543-A0F3-81C392CA0E05}"/>
              </a:ext>
            </a:extLst>
          </p:cNvPr>
          <p:cNvSpPr txBox="1"/>
          <p:nvPr/>
        </p:nvSpPr>
        <p:spPr>
          <a:xfrm>
            <a:off x="609600" y="466956"/>
            <a:ext cx="4622799" cy="20857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chemeClr val="tx1"/>
                </a:solidFill>
                <a:latin typeface="Britannic Bold" panose="020B0903060703020204" pitchFamily="34" charset="77"/>
                <a:ea typeface="+mj-ea"/>
                <a:cs typeface="Arial" panose="020B0604020202020204" pitchFamily="34" charset="0"/>
              </a:rPr>
              <a:t>30</a:t>
            </a:r>
            <a:r>
              <a:rPr lang="en-US" sz="3600" kern="1200" baseline="30000" dirty="0">
                <a:solidFill>
                  <a:schemeClr val="tx1"/>
                </a:solidFill>
                <a:latin typeface="Britannic Bold" panose="020B0903060703020204" pitchFamily="34" charset="77"/>
                <a:ea typeface="+mj-ea"/>
                <a:cs typeface="Arial" panose="020B0604020202020204" pitchFamily="34" charset="0"/>
              </a:rPr>
              <a:t>th</a:t>
            </a:r>
            <a:r>
              <a:rPr lang="en-US" sz="3600" kern="1200" dirty="0">
                <a:solidFill>
                  <a:schemeClr val="tx1"/>
                </a:solidFill>
                <a:latin typeface="Britannic Bold" panose="020B0903060703020204" pitchFamily="34" charset="77"/>
                <a:ea typeface="+mj-ea"/>
                <a:cs typeface="Arial" panose="020B0604020202020204" pitchFamily="34" charset="0"/>
              </a:rPr>
              <a:t> Annual NARPM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chemeClr val="tx1"/>
                </a:solidFill>
                <a:latin typeface="Britannic Bold" panose="020B0903060703020204" pitchFamily="34" charset="77"/>
                <a:ea typeface="+mj-ea"/>
                <a:cs typeface="Arial" panose="020B0604020202020204" pitchFamily="34" charset="0"/>
              </a:rPr>
              <a:t>Convention &amp; Trade Show</a:t>
            </a:r>
          </a:p>
        </p:txBody>
      </p:sp>
    </p:spTree>
    <p:extLst>
      <p:ext uri="{BB962C8B-B14F-4D97-AF65-F5344CB8AC3E}">
        <p14:creationId xmlns:p14="http://schemas.microsoft.com/office/powerpoint/2010/main" val="17068113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10099" y="1694587"/>
            <a:ext cx="91540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Britannic Bold" panose="020B0903060703020204" pitchFamily="34" charset="0"/>
              </a:rPr>
              <a:t>1. How much is the company worth?</a:t>
            </a:r>
            <a:endParaRPr lang="en-US" sz="5400" b="1" dirty="0">
              <a:latin typeface="Britannic Bold" panose="020B0903060703020204"/>
            </a:endParaRPr>
          </a:p>
        </p:txBody>
      </p:sp>
    </p:spTree>
    <p:extLst>
      <p:ext uri="{BB962C8B-B14F-4D97-AF65-F5344CB8AC3E}">
        <p14:creationId xmlns:p14="http://schemas.microsoft.com/office/powerpoint/2010/main" val="128624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1198841"/>
            <a:ext cx="91540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Britannic Bold" panose="020B0903060703020204" pitchFamily="34" charset="0"/>
              </a:rPr>
              <a:t>2. Do I have to look at every property in the portfolio before buying it?</a:t>
            </a:r>
            <a:endParaRPr lang="en-US" sz="5400" b="1" dirty="0">
              <a:latin typeface="Britannic Bold" panose="020B0903060703020204"/>
            </a:endParaRPr>
          </a:p>
        </p:txBody>
      </p:sp>
    </p:spTree>
    <p:extLst>
      <p:ext uri="{BB962C8B-B14F-4D97-AF65-F5344CB8AC3E}">
        <p14:creationId xmlns:p14="http://schemas.microsoft.com/office/powerpoint/2010/main" val="24691115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1616</TotalTime>
  <Words>1409</Words>
  <Application>Microsoft Office PowerPoint</Application>
  <PresentationFormat>On-screen Show (16:9)</PresentationFormat>
  <Paragraphs>330</Paragraphs>
  <Slides>79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You Generate Leads Through The Web? It Is All About The Content, Cadence and Consistency </vt:lpstr>
      <vt:lpstr> You’ve Got Your Content…Now What? </vt:lpstr>
      <vt:lpstr>What tools do you use to get your content on the web? (cont.)</vt:lpstr>
      <vt:lpstr>What tools do you use to get your content on the web? (cont.)</vt:lpstr>
      <vt:lpstr>What tools do you use to get your content on the web? (cont.)</vt:lpstr>
      <vt:lpstr>Cadence</vt:lpstr>
      <vt:lpstr>Consistency</vt:lpstr>
      <vt:lpstr>PowerPoint Presentation</vt:lpstr>
      <vt:lpstr>PowerPoint Presentation</vt:lpstr>
      <vt:lpstr>PowerPoint Presentation</vt:lpstr>
      <vt:lpstr>Equipment</vt:lpstr>
      <vt:lpstr>Learning to drive</vt:lpstr>
      <vt:lpstr>All you really need to get started</vt:lpstr>
      <vt:lpstr>Why it doesn’t matter</vt:lpstr>
      <vt:lpstr>The way you look on Camera</vt:lpstr>
      <vt:lpstr>You don’t know what to say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Morgan Beale</dc:creator>
  <cp:lastModifiedBy>Pat Hartline</cp:lastModifiedBy>
  <cp:revision>44</cp:revision>
  <dcterms:created xsi:type="dcterms:W3CDTF">2018-10-02T14:36:34Z</dcterms:created>
  <dcterms:modified xsi:type="dcterms:W3CDTF">2018-10-26T13:05:52Z</dcterms:modified>
</cp:coreProperties>
</file>